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65" r:id="rId3"/>
  </p:sldMasterIdLst>
  <p:notesMasterIdLst>
    <p:notesMasterId r:id="rId29"/>
  </p:notesMasterIdLst>
  <p:sldIdLst>
    <p:sldId id="1809" r:id="rId4"/>
    <p:sldId id="1524" r:id="rId5"/>
    <p:sldId id="859" r:id="rId6"/>
    <p:sldId id="2142" r:id="rId7"/>
    <p:sldId id="2160" r:id="rId8"/>
    <p:sldId id="1971" r:id="rId9"/>
    <p:sldId id="2143" r:id="rId10"/>
    <p:sldId id="2161" r:id="rId11"/>
    <p:sldId id="2103" r:id="rId12"/>
    <p:sldId id="2153" r:id="rId13"/>
    <p:sldId id="2165" r:id="rId14"/>
    <p:sldId id="2166" r:id="rId15"/>
    <p:sldId id="2175" r:id="rId16"/>
    <p:sldId id="2168" r:id="rId17"/>
    <p:sldId id="2169" r:id="rId18"/>
    <p:sldId id="2154" r:id="rId19"/>
    <p:sldId id="2155" r:id="rId20"/>
    <p:sldId id="2163" r:id="rId21"/>
    <p:sldId id="2176" r:id="rId22"/>
    <p:sldId id="2157" r:id="rId23"/>
    <p:sldId id="2177" r:id="rId24"/>
    <p:sldId id="2178" r:id="rId25"/>
    <p:sldId id="2179" r:id="rId26"/>
    <p:sldId id="2152" r:id="rId27"/>
    <p:sldId id="2174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9DA3010-4C67-4BBC-B6B1-6184213A0B4C}">
          <p14:sldIdLst>
            <p14:sldId id="1809"/>
            <p14:sldId id="1524"/>
            <p14:sldId id="859"/>
            <p14:sldId id="2142"/>
            <p14:sldId id="2160"/>
            <p14:sldId id="1971"/>
            <p14:sldId id="2143"/>
            <p14:sldId id="2161"/>
            <p14:sldId id="2103"/>
            <p14:sldId id="2153"/>
            <p14:sldId id="2165"/>
            <p14:sldId id="2166"/>
            <p14:sldId id="2175"/>
            <p14:sldId id="2168"/>
            <p14:sldId id="2169"/>
            <p14:sldId id="2154"/>
            <p14:sldId id="2155"/>
            <p14:sldId id="2163"/>
            <p14:sldId id="2176"/>
            <p14:sldId id="2157"/>
            <p14:sldId id="2177"/>
            <p14:sldId id="2178"/>
            <p14:sldId id="2179"/>
            <p14:sldId id="2152"/>
            <p14:sldId id="21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Iwu" initials="JI" lastIdx="112" clrIdx="0"/>
  <p:cmAuthor id="7" name="Rachel Ward" initials="RW" lastIdx="19" clrIdx="7">
    <p:extLst>
      <p:ext uri="{19B8F6BF-5375-455C-9EA6-DF929625EA0E}">
        <p15:presenceInfo xmlns:p15="http://schemas.microsoft.com/office/powerpoint/2012/main" userId="6418d0602466b2a2" providerId="Windows Live"/>
      </p:ext>
    </p:extLst>
  </p:cmAuthor>
  <p:cmAuthor id="1" name="John Nienstedt" initials="JN" lastIdx="149" clrIdx="1"/>
  <p:cmAuthor id="8" name="Simone Aldern" initials="SA" lastIdx="96" clrIdx="8">
    <p:extLst>
      <p:ext uri="{19B8F6BF-5375-455C-9EA6-DF929625EA0E}">
        <p15:presenceInfo xmlns:p15="http://schemas.microsoft.com/office/powerpoint/2012/main" userId="S::simone@cerc.net::ec2d880d-96bd-461f-8813-7c02a9f1da84" providerId="AD"/>
      </p:ext>
    </p:extLst>
  </p:cmAuthor>
  <p:cmAuthor id="2" name="Jenny Holland" initials="JLH" lastIdx="9" clrIdx="2"/>
  <p:cmAuthor id="9" name="Sebastian Bonilla" initials="SB" lastIdx="11" clrIdx="9">
    <p:extLst>
      <p:ext uri="{19B8F6BF-5375-455C-9EA6-DF929625EA0E}">
        <p15:presenceInfo xmlns:p15="http://schemas.microsoft.com/office/powerpoint/2012/main" userId="S::sebastian@cerc.net::3f390d5e-d57e-4e56-b18f-db8dba7e2656" providerId="AD"/>
      </p:ext>
    </p:extLst>
  </p:cmAuthor>
  <p:cmAuthor id="3" name="John" initials="J" lastIdx="12" clrIdx="3">
    <p:extLst>
      <p:ext uri="{19B8F6BF-5375-455C-9EA6-DF929625EA0E}">
        <p15:presenceInfo xmlns:p15="http://schemas.microsoft.com/office/powerpoint/2012/main" userId="John" providerId="None"/>
      </p:ext>
    </p:extLst>
  </p:cmAuthor>
  <p:cmAuthor id="4" name="Jenny Holland" initials="JH" lastIdx="66" clrIdx="4">
    <p:extLst>
      <p:ext uri="{19B8F6BF-5375-455C-9EA6-DF929625EA0E}">
        <p15:presenceInfo xmlns:p15="http://schemas.microsoft.com/office/powerpoint/2012/main" userId="S-1-5-21-3978573732-3987519342-3358210549-6107" providerId="AD"/>
      </p:ext>
    </p:extLst>
  </p:cmAuthor>
  <p:cmAuthor id="5" name="john nienstedt" initials="jn" lastIdx="61" clrIdx="5">
    <p:extLst>
      <p:ext uri="{19B8F6BF-5375-455C-9EA6-DF929625EA0E}">
        <p15:presenceInfo xmlns:p15="http://schemas.microsoft.com/office/powerpoint/2012/main" userId="ab4197b8c6b9eacd" providerId="Windows Live"/>
      </p:ext>
    </p:extLst>
  </p:cmAuthor>
  <p:cmAuthor id="6" name="Jenny Holland" initials="JH [2]" lastIdx="13" clrIdx="6">
    <p:extLst>
      <p:ext uri="{19B8F6BF-5375-455C-9EA6-DF929625EA0E}">
        <p15:presenceInfo xmlns:p15="http://schemas.microsoft.com/office/powerpoint/2012/main" userId="S::jenny@cerc.net::a1d6b070-ec9d-4072-aa7a-e9f027ecdb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403152"/>
    <a:srgbClr val="D9ACFE"/>
    <a:srgbClr val="CA8AFE"/>
    <a:srgbClr val="9966FF"/>
    <a:srgbClr val="CC66FF"/>
    <a:srgbClr val="984807"/>
    <a:srgbClr val="B05408"/>
    <a:srgbClr val="A85008"/>
    <a:srgbClr val="6B3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7" autoAdjust="0"/>
    <p:restoredTop sz="94687" autoAdjust="0"/>
  </p:normalViewPr>
  <p:slideViewPr>
    <p:cSldViewPr>
      <p:cViewPr varScale="1">
        <p:scale>
          <a:sx n="159" d="100"/>
          <a:sy n="159" d="100"/>
        </p:scale>
        <p:origin x="2664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33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4EAF1EB-3A62-4A6A-8107-B6748BE01DFC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DDB281A-F063-4571-949C-B79E14D0AB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5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B281A-F063-4571-949C-B79E14D0A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13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B281A-F063-4571-949C-B79E14D0A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59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2363" y="4630270"/>
            <a:ext cx="12192000" cy="627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050" name="Picture 2" descr="C:\Users\neil\Desktop\Logos\CERC Logo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703220"/>
            <a:ext cx="3605309" cy="4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-2363" y="4572000"/>
            <a:ext cx="12192000" cy="5827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928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979B6F-FADE-4E14-B692-1CD5D80A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D0DD7-F939-413C-8B2E-0D721B3C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7A788-254B-4FF0-836D-F4FDFE9E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8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1C63-E432-4BEE-A455-E6784364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D0D83-CCA6-4170-8BE8-AD421F3C4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5D8B9-5207-4F16-B76E-C206CFFE8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BDEDE-A578-491E-B8A9-78CE0FEC6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4460B-28AD-4CE9-BED2-34B0B2DF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3D531-EA9E-4F90-9128-CD25B740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8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B9B8-C03E-461A-A6F6-947E4FB3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EB64A1-9E99-4E47-B73A-BFFF0C499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2BA30-3963-4046-BC27-B10D50E56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12587-D101-4A3E-B36B-AAB500BF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8B8CC-F5E5-43B3-BDF8-C17D2CFF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10904-3C9F-423E-9771-F27E426F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66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82A6C-3F5E-4D58-891C-D914CB38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61DAC-49A7-49A5-83FC-C81E6027B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3C729-10C9-4C1B-8125-526796CC9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5542F-4D35-457F-85FD-6126E3E5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5E552-7EC1-489D-AAD9-331E2114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8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432540-491C-4BD4-93F1-D57BBCC39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7EFF2-7E33-42AC-B864-DE029CEA6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4D7A2-2DAC-401E-BB6F-6386C668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07EB0-9F4F-4FFB-8D5B-348E99DC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FBF12-34A4-4DE4-83B7-523CE4F0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57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99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55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99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64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1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V="1">
            <a:off x="0" y="6577295"/>
            <a:ext cx="12192000" cy="280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03" y="152400"/>
            <a:ext cx="11975797" cy="5334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03" y="685800"/>
            <a:ext cx="11975797" cy="5562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595732"/>
            <a:ext cx="2844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| </a:t>
            </a:r>
            <a:fld id="{C285602A-04E9-4056-BEF7-4A72165C29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4515" y="6517003"/>
            <a:ext cx="12206515" cy="6246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7778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9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7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22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25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90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55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11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64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8407A-9ACC-44C0-B07B-95AD70C64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B3F9E-67F6-4099-B2E6-AFD8C7CC4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9A563-BAA1-444F-A429-BB1A4784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D9204-1C48-459C-93E8-227E6B4C7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0EA0B-3F99-472A-93A6-D13E368D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2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D877-3C02-412F-91B2-DE688640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85FE1-C96D-4079-9361-233D1E8DB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C0F45-9063-49BD-99EA-CB8C7BC6F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76A8F-9406-49E1-8950-866D4E79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CE0A-F368-4417-B81E-145AE28A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9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075D-4816-401A-A294-C02C81A42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42F8-E4F1-4B24-8D96-848B7822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48EB1-A9B4-42EF-BCB9-4D2EF218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8DE4A-4881-4A5E-84B5-9880099B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5BA7-3437-4B3B-A1AE-18083995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4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C601-7B6C-4F9A-9AD0-F164F054B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8A3B8-8B45-42E0-9E2E-BA71B0E9F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7228B-60B4-4B04-96F5-87DB09682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E680E-4727-487A-BC9B-4CF086BE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F9A52-5230-4199-B898-B8279D6F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02F67-DD6D-4D6D-8B20-B3C0347D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4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8BD3F-0AC1-46D5-8C0B-BCADF5DD2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E5F6B-A2DB-48FC-8270-A2E48EC1C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F6C3E-6EAC-4D37-ABC6-131C88649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5479D-50DA-4E83-9DD5-19035DCF1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EAA1A0-28AF-4A1C-AFC2-998E8FD03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A097C-197C-4AAD-A379-8FAEA7AE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186FBF-CCD4-4E8F-946D-BDADC4E0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5DCB5-FB96-49DF-A499-B49943150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7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61CC1-0A95-428E-BD20-F2D04F18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991E8-BFF8-4C84-8581-526D9432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BC3D8-5678-49F3-8C36-30078A8F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210AE-A5B5-4169-A511-1CDC19E1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8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5602A-04E9-4056-BEF7-4A72165C29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6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E73C5-28AA-4A38-A020-BA2DBD22A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BDB13-D2E7-4740-A743-4013E09F6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9883C-80EF-406F-826B-9DA06DEE0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213B6-A511-4186-B054-187542BADBDE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E22A0-DFD6-4E8E-9DCD-BD6545D8F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B0D19-3BB5-4D7C-8C1E-9978A703D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30B1D-3670-46A7-8D71-B4F0BDB70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8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5602A-04E9-4056-BEF7-4A72165C29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3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8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BF6998-A2D4-4A04-8E52-9F2DC4A1354B}"/>
              </a:ext>
            </a:extLst>
          </p:cNvPr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0BCC41-0F5E-4F14-8242-C1A58CD9EA5E}"/>
              </a:ext>
            </a:extLst>
          </p:cNvPr>
          <p:cNvSpPr/>
          <p:nvPr/>
        </p:nvSpPr>
        <p:spPr>
          <a:xfrm>
            <a:off x="9608132" y="2283722"/>
            <a:ext cx="2119736" cy="213214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4816A0-0064-47E3-92D4-6C7FA0CD8E5F}"/>
              </a:ext>
            </a:extLst>
          </p:cNvPr>
          <p:cNvSpPr txBox="1">
            <a:spLocks/>
          </p:cNvSpPr>
          <p:nvPr/>
        </p:nvSpPr>
        <p:spPr>
          <a:xfrm>
            <a:off x="0" y="377990"/>
            <a:ext cx="7570418" cy="6251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Opinion · Public Policy · Organizations · Campaigns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1987 – Founded in San Diego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1988 – Phonecenters established in Riverside, CA and San Diego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1990 – Phonecenters established in Reno, NV and San Diego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1992 – Predictive dialing installed to double interviewing capacity; CERC calls San Diego Mayor’s race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1993 – "The Edge" newsletter launches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1998 – Qualitative focus groups introduced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2000 – CERC calls San Diego Mayor’s race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2003 – KPBS/Competitive Edge Research Poll and annual Super Bowl poll launched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2004 – CERC calls San Diego Mayor’s race (x2)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2005 – CERC calls San Diego Mayor’s race (x2)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2006 – SDIPR/CERC Opinion Barometer launched; Ballot measures paper presented at AAPOR Conference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2008 – CERC calls San Diego Mayor’s race; Convenes post-election summit @ USD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2009 – Interviewer effects paper presented at AAPOR Conference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2010 – Web-based interviewing and custom panels introduced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2012 – Dial-testing introduced; CERC calls San Diego Mayor’s race (x2)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2013 – CERC calls San Diego Mayor’s race; Business Forecast survey launched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2014 – CERC calls San Diego Mayor’s race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 – CERC calls San Diego Mayor’s race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 – Phonecenter established in El Paso, TX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 – CERC calls CA Governor’s race (x2)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 – Ballot measure wording paper presented at AAPOR Conference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 – Incumbent viability paper accepted for presentation at AAPOR Conference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2022 – San Diego County Issues Barometer launched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Nienstedt, MA Political Science: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President </a:t>
            </a:r>
          </a:p>
          <a:p>
            <a:pPr marL="342900" marR="0" lvl="0" indent="-342900" algn="l" defTabSz="3810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Member, American Association for Public Opinion Research</a:t>
            </a:r>
          </a:p>
          <a:p>
            <a:pPr marL="342900" marR="0" lvl="0" indent="-342900" algn="l" defTabSz="3810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SBA Entrepreneurial Success Award (2000)</a:t>
            </a:r>
          </a:p>
          <a:p>
            <a:pPr marL="342900" marR="0" lvl="0" indent="-342900" algn="l" defTabSz="3810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Pollster of the year (x7)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Rachel Lawler, MA Political Science: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Analyst 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Member, American Association for Public Opinion Research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Ronald Zavala: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Director of Operations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 Iwu: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Assistant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8712E-A378-4D24-88F0-5157BED7D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460" y="2696887"/>
            <a:ext cx="164708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2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EDF91FB6-C9C8-9E60-4152-FA70670F5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98" y="631790"/>
            <a:ext cx="6434298" cy="34068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6010"/>
            <a:ext cx="5486399" cy="285299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Black community disproportionately focuses on housing as the worst thing</a:t>
            </a:r>
          </a:p>
          <a:p>
            <a:pPr lvl="0"/>
            <a:r>
              <a:rPr lang="en-US" dirty="0"/>
              <a:t>Latinos are less likely to cite the cost of living as the worst thing</a:t>
            </a:r>
          </a:p>
          <a:p>
            <a:pPr lvl="0"/>
            <a:r>
              <a:rPr lang="en-US" dirty="0"/>
              <a:t>AAPI residents are twice as likely to say crime is San Diego’s worst aspect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9972" y="6584350"/>
            <a:ext cx="21336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| </a:t>
            </a:r>
            <a:fld id="{C285602A-04E9-4056-BEF7-4A72165C29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B6AFBC-F397-4CB9-A631-AB8A206D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45050"/>
            <a:ext cx="12039601" cy="5867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 Closer Look at Our Ethnic Communities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8642349-B9D2-3270-6051-25C764BA7094}"/>
              </a:ext>
            </a:extLst>
          </p:cNvPr>
          <p:cNvSpPr/>
          <p:nvPr/>
        </p:nvSpPr>
        <p:spPr>
          <a:xfrm>
            <a:off x="10483972" y="1188700"/>
            <a:ext cx="516155" cy="251901"/>
          </a:xfrm>
          <a:prstGeom prst="ellipse">
            <a:avLst/>
          </a:prstGeom>
          <a:noFill/>
          <a:ln>
            <a:solidFill>
              <a:srgbClr val="40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F898AB-0546-3DAC-8C83-14AA9345E679}"/>
              </a:ext>
            </a:extLst>
          </p:cNvPr>
          <p:cNvSpPr/>
          <p:nvPr/>
        </p:nvSpPr>
        <p:spPr>
          <a:xfrm>
            <a:off x="9877125" y="846162"/>
            <a:ext cx="516155" cy="251901"/>
          </a:xfrm>
          <a:prstGeom prst="ellipse">
            <a:avLst/>
          </a:prstGeom>
          <a:noFill/>
          <a:ln>
            <a:solidFill>
              <a:srgbClr val="40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4313B4-A655-C078-DA40-BEB5D856EEEA}"/>
              </a:ext>
            </a:extLst>
          </p:cNvPr>
          <p:cNvSpPr/>
          <p:nvPr/>
        </p:nvSpPr>
        <p:spPr>
          <a:xfrm>
            <a:off x="11085495" y="1538399"/>
            <a:ext cx="516155" cy="251901"/>
          </a:xfrm>
          <a:prstGeom prst="ellipse">
            <a:avLst/>
          </a:prstGeom>
          <a:noFill/>
          <a:ln>
            <a:solidFill>
              <a:srgbClr val="40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2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CFB1-C5F1-4634-A495-ED510146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076" y="2885114"/>
            <a:ext cx="8981848" cy="5334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Where Might People Move To?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86D33-16E5-4EB7-BEAB-5869A149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| </a:t>
            </a:r>
            <a:fld id="{C285602A-04E9-4056-BEF7-4A72165C298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94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930748-EA06-B150-3E74-919138C02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972" y="574504"/>
            <a:ext cx="3613097" cy="52356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6010"/>
            <a:ext cx="8915400" cy="745630"/>
          </a:xfrm>
        </p:spPr>
        <p:txBody>
          <a:bodyPr>
            <a:noAutofit/>
          </a:bodyPr>
          <a:lstStyle/>
          <a:p>
            <a:r>
              <a:rPr lang="en-US" dirty="0"/>
              <a:t>It’s a matter of “voting with their feet” </a:t>
            </a:r>
          </a:p>
          <a:p>
            <a:pPr lvl="1"/>
            <a:r>
              <a:rPr lang="en-US" dirty="0"/>
              <a:t>90% of those who think the county is on the wrong track would “get the heck out” of California</a:t>
            </a:r>
          </a:p>
          <a:p>
            <a:pPr lvl="1"/>
            <a:r>
              <a:rPr lang="en-US" dirty="0"/>
              <a:t>Only those OK with things here </a:t>
            </a:r>
            <a:r>
              <a:rPr lang="en-US" i="1" dirty="0"/>
              <a:t>and</a:t>
            </a:r>
            <a:r>
              <a:rPr lang="en-US" dirty="0"/>
              <a:t> unafraid of rising costs would mostly stay</a:t>
            </a:r>
          </a:p>
          <a:p>
            <a:r>
              <a:rPr lang="en-US" dirty="0"/>
              <a:t>A quarter would land in another Western state</a:t>
            </a:r>
          </a:p>
          <a:p>
            <a:r>
              <a:rPr lang="en-US" dirty="0"/>
              <a:t>The South also attracts a solid 24%</a:t>
            </a:r>
          </a:p>
          <a:p>
            <a:pPr lvl="1"/>
            <a:r>
              <a:rPr lang="en-US" dirty="0"/>
              <a:t>It entices people for political reasons, appealing more to non-Democrats</a:t>
            </a:r>
          </a:p>
          <a:p>
            <a:r>
              <a:rPr lang="en-US" dirty="0"/>
              <a:t>Few would consider relocating to the Midwest (3%) or Northeast (2%)</a:t>
            </a:r>
          </a:p>
          <a:p>
            <a:r>
              <a:rPr lang="en-US" dirty="0"/>
              <a:t>Texas, Arizona, and Florida are the most popular destinations</a:t>
            </a:r>
          </a:p>
          <a:p>
            <a:r>
              <a:rPr lang="en-US" dirty="0"/>
              <a:t>Oregon, Nevada, and Tennessee are also attractive.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9972" y="6584350"/>
            <a:ext cx="21336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| </a:t>
            </a:r>
            <a:fld id="{C285602A-04E9-4056-BEF7-4A72165C29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B6AFBC-F397-4CB9-A631-AB8A206D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050"/>
            <a:ext cx="11734800" cy="5867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2/3 Would Leave the Golden State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6010"/>
            <a:ext cx="6019800" cy="5519990"/>
          </a:xfrm>
        </p:spPr>
        <p:txBody>
          <a:bodyPr>
            <a:noAutofit/>
          </a:bodyPr>
          <a:lstStyle/>
          <a:p>
            <a:r>
              <a:rPr lang="en-US" dirty="0"/>
              <a:t>43% of San Diegans select a state with no or low income tax</a:t>
            </a:r>
          </a:p>
          <a:p>
            <a:pPr lvl="1"/>
            <a:r>
              <a:rPr lang="en-US" dirty="0"/>
              <a:t>This is mainly driven by a resident’s sense of where San Diego is headed</a:t>
            </a:r>
          </a:p>
          <a:p>
            <a:r>
              <a:rPr lang="en-US" dirty="0"/>
              <a:t>A similar share pick a high tax state (which includes California)</a:t>
            </a:r>
          </a:p>
          <a:p>
            <a:r>
              <a:rPr lang="en-US" dirty="0"/>
              <a:t>54% name a blue state, 27% would prefer a red state purple states sound attractive to another 19%</a:t>
            </a:r>
          </a:p>
          <a:p>
            <a:r>
              <a:rPr lang="en-US" dirty="0"/>
              <a:t>Republicans are partial to red states</a:t>
            </a:r>
          </a:p>
          <a:p>
            <a:r>
              <a:rPr lang="en-US" dirty="0"/>
              <a:t>Non-partisans and non-voters gravitate somewhat to blue states…</a:t>
            </a:r>
          </a:p>
          <a:p>
            <a:pPr lvl="1"/>
            <a:r>
              <a:rPr lang="en-US" dirty="0"/>
              <a:t>Unless they think things here going badly </a:t>
            </a:r>
          </a:p>
          <a:p>
            <a:r>
              <a:rPr lang="en-US" dirty="0"/>
              <a:t>Democrats overwhelmingly pick blue states</a:t>
            </a:r>
          </a:p>
          <a:p>
            <a:pPr lvl="1"/>
            <a:r>
              <a:rPr lang="en-US" dirty="0"/>
              <a:t>But when a Democrat thinks the cost of living will rise a lot, half won’t move to a blue state.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9972" y="6584350"/>
            <a:ext cx="21336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| </a:t>
            </a:r>
            <a:fld id="{C285602A-04E9-4056-BEF7-4A72165C29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B6AFBC-F397-4CB9-A631-AB8A206D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050"/>
            <a:ext cx="10515600" cy="5867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Pull of Certain Types of States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AD7B5B-DD44-FBCF-2252-63173D194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876" y="631790"/>
            <a:ext cx="6063678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152109-1D79-8BB8-21C4-48D809F9F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876" y="3842248"/>
            <a:ext cx="6042021" cy="26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5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7B4C8999-F31E-7224-FCD3-7CD2D1E5E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65478"/>
            <a:ext cx="5753103" cy="24990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93940"/>
            <a:ext cx="6096000" cy="140519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Blacks are more partial to Texas </a:t>
            </a:r>
          </a:p>
          <a:p>
            <a:pPr lvl="0"/>
            <a:r>
              <a:rPr lang="en-US" dirty="0"/>
              <a:t>The AAPI community leans towards “blue” states, including California</a:t>
            </a:r>
          </a:p>
          <a:p>
            <a:pPr lvl="0"/>
            <a:r>
              <a:rPr lang="en-US" dirty="0"/>
              <a:t>Relocation choices among the Latino community align with those of the population at-large.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9972" y="6584350"/>
            <a:ext cx="21336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| </a:t>
            </a:r>
            <a:fld id="{C285602A-04E9-4056-BEF7-4A72165C29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B6AFBC-F397-4CB9-A631-AB8A206D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45050"/>
            <a:ext cx="12039601" cy="5867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 Closer Look at Our Ethnic Communities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7052D9-130E-0BCF-4A74-F1B2247D60F1}"/>
              </a:ext>
            </a:extLst>
          </p:cNvPr>
          <p:cNvSpPr/>
          <p:nvPr/>
        </p:nvSpPr>
        <p:spPr>
          <a:xfrm>
            <a:off x="11119529" y="1086742"/>
            <a:ext cx="516155" cy="313995"/>
          </a:xfrm>
          <a:prstGeom prst="ellipse">
            <a:avLst/>
          </a:prstGeom>
          <a:noFill/>
          <a:ln>
            <a:solidFill>
              <a:srgbClr val="40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F30C7E-88E9-F49F-CDAA-0653E569FF6A}"/>
              </a:ext>
            </a:extLst>
          </p:cNvPr>
          <p:cNvSpPr/>
          <p:nvPr/>
        </p:nvSpPr>
        <p:spPr>
          <a:xfrm>
            <a:off x="10596957" y="1446623"/>
            <a:ext cx="516155" cy="310871"/>
          </a:xfrm>
          <a:prstGeom prst="ellipse">
            <a:avLst/>
          </a:prstGeom>
          <a:noFill/>
          <a:ln>
            <a:solidFill>
              <a:srgbClr val="40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CFB1-C5F1-4634-A495-ED510146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638" y="2895600"/>
            <a:ext cx="9748724" cy="5334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Moving Out of San Diego County?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86D33-16E5-4EB7-BEAB-5869A149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| </a:t>
            </a:r>
            <a:fld id="{C285602A-04E9-4056-BEF7-4A72165C298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9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6010"/>
            <a:ext cx="12039600" cy="1862390"/>
          </a:xfrm>
        </p:spPr>
        <p:txBody>
          <a:bodyPr>
            <a:noAutofit/>
          </a:bodyPr>
          <a:lstStyle/>
          <a:p>
            <a:r>
              <a:rPr lang="en-US" dirty="0"/>
              <a:t>7% are already in the process of exiting the county</a:t>
            </a:r>
          </a:p>
          <a:p>
            <a:r>
              <a:rPr lang="en-US" dirty="0"/>
              <a:t>Another 22% are seriously considering moving out</a:t>
            </a:r>
          </a:p>
          <a:p>
            <a:r>
              <a:rPr lang="en-US" dirty="0"/>
              <a:t>If they all acted on that impulse, San Diego would drop about 600,000 more residents! </a:t>
            </a:r>
          </a:p>
          <a:p>
            <a:r>
              <a:rPr lang="en-US" dirty="0"/>
              <a:t>Such a massive population loss would spell trouble for the region</a:t>
            </a:r>
          </a:p>
          <a:p>
            <a:r>
              <a:rPr lang="en-US" dirty="0"/>
              <a:t>Another 21% are toying with the idea of moving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9972" y="6584350"/>
            <a:ext cx="21336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| </a:t>
            </a:r>
            <a:fld id="{C285602A-04E9-4056-BEF7-4A72165C29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B6AFBC-F397-4CB9-A631-AB8A206D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050"/>
            <a:ext cx="11734800" cy="5867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Roughly 200,000 are Leaving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5" name="Picture 4" descr="Chart, funnel chart&#10;&#10;Description automatically generated">
            <a:extLst>
              <a:ext uri="{FF2B5EF4-FFF2-40B4-BE49-F238E27FC236}">
                <a16:creationId xmlns:a16="http://schemas.microsoft.com/office/drawing/2014/main" id="{4B23F370-233B-3A74-A3E9-C42A1C1E5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38400"/>
            <a:ext cx="10210800" cy="12387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8AEC18-199F-85D7-4D18-B0B20C0BF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209" y="3745295"/>
            <a:ext cx="4755496" cy="277086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08A4848-8AB6-4480-052C-E141B7658D05}"/>
              </a:ext>
            </a:extLst>
          </p:cNvPr>
          <p:cNvSpPr txBox="1">
            <a:spLocks/>
          </p:cNvSpPr>
          <p:nvPr/>
        </p:nvSpPr>
        <p:spPr>
          <a:xfrm>
            <a:off x="76200" y="3700210"/>
            <a:ext cx="7391400" cy="2700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Most residents who think a red state is enticing are either </a:t>
            </a:r>
            <a:r>
              <a:rPr lang="en-US" i="1" dirty="0"/>
              <a:t>seriously</a:t>
            </a:r>
            <a:r>
              <a:rPr lang="en-US" dirty="0"/>
              <a:t> considering moving or already in the process </a:t>
            </a:r>
          </a:p>
          <a:p>
            <a:r>
              <a:rPr lang="en-US" dirty="0"/>
              <a:t>The red state tug is very real and one reason the local Republican electorate is withering</a:t>
            </a:r>
          </a:p>
          <a:p>
            <a:r>
              <a:rPr lang="en-US" dirty="0"/>
              <a:t>Conversely, two-thirds who would move to a blue state (heavily Democrat) are not thinking about leaving San Diego</a:t>
            </a:r>
          </a:p>
          <a:p>
            <a:r>
              <a:rPr lang="en-US" dirty="0"/>
              <a:t>Another factor hardships caused by the cost of living</a:t>
            </a:r>
          </a:p>
          <a:p>
            <a:r>
              <a:rPr lang="en-US" dirty="0"/>
              <a:t>Traffic is another negative pushing people out. </a:t>
            </a:r>
          </a:p>
        </p:txBody>
      </p:sp>
    </p:spTree>
    <p:extLst>
      <p:ext uri="{BB962C8B-B14F-4D97-AF65-F5344CB8AC3E}">
        <p14:creationId xmlns:p14="http://schemas.microsoft.com/office/powerpoint/2010/main" val="70087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576010"/>
            <a:ext cx="5029199" cy="231959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When it comes to making a move out of the county, we’re all about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9972" y="6584350"/>
            <a:ext cx="21336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| </a:t>
            </a:r>
            <a:fld id="{C285602A-04E9-4056-BEF7-4A72165C29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B6AFBC-F397-4CB9-A631-AB8A206D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45050"/>
            <a:ext cx="12039601" cy="5867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 Closer Look at Our Ethnic Communities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43EF526-3FAB-040F-2DD0-976A50E4C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99" y="635800"/>
            <a:ext cx="6842200" cy="119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0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CFB1-C5F1-4634-A495-ED510146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038" y="2895600"/>
            <a:ext cx="10205924" cy="5334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Why are People Considering Moving?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86D33-16E5-4EB7-BEAB-5869A149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| </a:t>
            </a:r>
            <a:fld id="{C285602A-04E9-4056-BEF7-4A72165C298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33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815478-762D-96D2-6659-7ABC7C4F8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91" y="4495800"/>
            <a:ext cx="4824017" cy="1813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57C1B-4E69-A95E-6236-2DF43498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3" y="33668"/>
            <a:ext cx="11975797" cy="6304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When Asked, Cost of Living is Pushing San Diegans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DE869-E284-B9BA-38E0-D4CD10EE7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03" y="599174"/>
            <a:ext cx="8648397" cy="4353825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9% cite a personal reason (school, work, or family issues)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90% mention things like cost of living, home prices, or politics as the impetus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Half mention cost of living alone; it’s a massive force</a:t>
            </a:r>
          </a:p>
          <a:p>
            <a:r>
              <a:rPr lang="en-US" i="1" dirty="0"/>
              <a:t>“Everything is expensive! Daycare, gas, food, groceries, I can't keep doing this all day”</a:t>
            </a:r>
            <a:r>
              <a:rPr lang="en-US" dirty="0"/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One senior citizen soberly commented, </a:t>
            </a:r>
            <a:r>
              <a:rPr lang="en-US" i="1" dirty="0"/>
              <a:t>“the high cost of living, food, gas, and poor healthcare system. I would prefer to live where life is less stressful. The worrying about money takes the joy out of living here”</a:t>
            </a:r>
            <a:r>
              <a:rPr lang="en-US" dirty="0"/>
              <a:t> </a:t>
            </a:r>
          </a:p>
          <a:p>
            <a:r>
              <a:rPr lang="en-US" dirty="0"/>
              <a:t>Another 10% point to high housing costs</a:t>
            </a:r>
          </a:p>
          <a:p>
            <a:pPr lvl="1"/>
            <a:r>
              <a:rPr lang="en-US" dirty="0"/>
              <a:t>Young women mention this more often.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6D4F6-E7BA-6484-4E8E-CDF801AA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C285602A-04E9-4056-BEF7-4A72165C298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B9F4F-3414-7BE5-05C1-B6AE435D4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009" y="762000"/>
            <a:ext cx="3528391" cy="533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67E318-C990-1204-8FCE-8FC393639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23" y="4314991"/>
            <a:ext cx="4944285" cy="2194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022728-A007-1667-53C6-8AE91B3F8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64" y="4734693"/>
            <a:ext cx="491380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7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Rectangle 12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FB64A6-1F5F-419C-9883-C2ECE81BC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640" y="1875381"/>
            <a:ext cx="3163834" cy="3107238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San Diego County Issues Barometer</a:t>
            </a:r>
            <a:b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Dec. 2022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16171C-73AD-6125-FC80-7A6337DD6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05" y="1550464"/>
            <a:ext cx="4267200" cy="1544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BFB2B-3F8A-07E2-D815-265B57CE65BB}"/>
              </a:ext>
            </a:extLst>
          </p:cNvPr>
          <p:cNvSpPr txBox="1"/>
          <p:nvPr/>
        </p:nvSpPr>
        <p:spPr>
          <a:xfrm>
            <a:off x="4811805" y="3763415"/>
            <a:ext cx="6096000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200,000 leaving San Diego and another 600,000 seriously considering a move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Weather is the calling card, Cost of living is the bane</a:t>
            </a:r>
          </a:p>
        </p:txBody>
      </p:sp>
    </p:spTree>
    <p:extLst>
      <p:ext uri="{BB962C8B-B14F-4D97-AF65-F5344CB8AC3E}">
        <p14:creationId xmlns:p14="http://schemas.microsoft.com/office/powerpoint/2010/main" val="1042398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180875D-37D2-9791-99A5-2B926893E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76010"/>
            <a:ext cx="6380586" cy="36190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576010"/>
            <a:ext cx="5486399" cy="231959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Exiting African Americans focus more often on housing costs</a:t>
            </a:r>
          </a:p>
          <a:p>
            <a:pPr lvl="0"/>
            <a:r>
              <a:rPr lang="en-US" dirty="0"/>
              <a:t>Asian residents point to personal reasons more often than others do </a:t>
            </a:r>
          </a:p>
          <a:p>
            <a:pPr lvl="0"/>
            <a:r>
              <a:rPr lang="en-US" dirty="0"/>
              <a:t>Latinos focus less on housing as their reason for leaving.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9972" y="6584350"/>
            <a:ext cx="21336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| </a:t>
            </a:r>
            <a:fld id="{C285602A-04E9-4056-BEF7-4A72165C29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B6AFBC-F397-4CB9-A631-AB8A206D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45050"/>
            <a:ext cx="12039601" cy="5867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 Closer Look at Our Ethnic Communities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1F7CC79-B59C-FF02-31DA-4A0C043C2DEB}"/>
              </a:ext>
            </a:extLst>
          </p:cNvPr>
          <p:cNvSpPr/>
          <p:nvPr/>
        </p:nvSpPr>
        <p:spPr>
          <a:xfrm>
            <a:off x="10448538" y="967888"/>
            <a:ext cx="567771" cy="225000"/>
          </a:xfrm>
          <a:prstGeom prst="ellipse">
            <a:avLst/>
          </a:prstGeom>
          <a:noFill/>
          <a:ln>
            <a:solidFill>
              <a:srgbClr val="40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962BE4-800C-AFCC-A15E-C880BE33EBC6}"/>
              </a:ext>
            </a:extLst>
          </p:cNvPr>
          <p:cNvSpPr/>
          <p:nvPr/>
        </p:nvSpPr>
        <p:spPr>
          <a:xfrm>
            <a:off x="11070506" y="1485940"/>
            <a:ext cx="516155" cy="204545"/>
          </a:xfrm>
          <a:prstGeom prst="ellipse">
            <a:avLst/>
          </a:prstGeom>
          <a:noFill/>
          <a:ln>
            <a:solidFill>
              <a:srgbClr val="40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C4C87F-5152-01C9-3F71-F4EEA4ED6490}"/>
              </a:ext>
            </a:extLst>
          </p:cNvPr>
          <p:cNvSpPr/>
          <p:nvPr/>
        </p:nvSpPr>
        <p:spPr>
          <a:xfrm>
            <a:off x="11068250" y="1819975"/>
            <a:ext cx="516155" cy="204545"/>
          </a:xfrm>
          <a:prstGeom prst="ellipse">
            <a:avLst/>
          </a:prstGeom>
          <a:noFill/>
          <a:ln>
            <a:solidFill>
              <a:srgbClr val="40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6B8DB7-95B1-0CB1-5B48-8EB4C0C18BC7}"/>
              </a:ext>
            </a:extLst>
          </p:cNvPr>
          <p:cNvSpPr/>
          <p:nvPr/>
        </p:nvSpPr>
        <p:spPr>
          <a:xfrm>
            <a:off x="9888507" y="978115"/>
            <a:ext cx="516155" cy="204545"/>
          </a:xfrm>
          <a:prstGeom prst="ellipse">
            <a:avLst/>
          </a:prstGeom>
          <a:noFill/>
          <a:ln>
            <a:solidFill>
              <a:srgbClr val="40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4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CFB1-C5F1-4634-A495-ED510146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038" y="2895600"/>
            <a:ext cx="10205924" cy="5334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Why are People Staying?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86D33-16E5-4EB7-BEAB-5869A149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| </a:t>
            </a:r>
            <a:fld id="{C285602A-04E9-4056-BEF7-4A72165C298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65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B7ADA9EA-C77E-63DD-53E9-2DFD93AE3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093" y="628198"/>
            <a:ext cx="3530308" cy="5086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57C1B-4E69-A95E-6236-2DF43498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3" y="33668"/>
            <a:ext cx="11975797" cy="6304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Most Stay Put for Personal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DE869-E284-B9BA-38E0-D4CD10EE7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03" y="599174"/>
            <a:ext cx="8648397" cy="3972826"/>
          </a:xfrm>
        </p:spPr>
        <p:txBody>
          <a:bodyPr>
            <a:normAutofit/>
          </a:bodyPr>
          <a:lstStyle/>
          <a:p>
            <a:r>
              <a:rPr lang="en-US" dirty="0"/>
              <a:t>56% who are </a:t>
            </a:r>
            <a:r>
              <a:rPr lang="en-US" i="1" dirty="0"/>
              <a:t>not</a:t>
            </a:r>
            <a:r>
              <a:rPr lang="en-US" dirty="0"/>
              <a:t> moving </a:t>
            </a:r>
            <a:r>
              <a:rPr lang="en-US" i="1" dirty="0"/>
              <a:t>are</a:t>
            </a:r>
            <a:r>
              <a:rPr lang="en-US" dirty="0"/>
              <a:t> staying put for personal reasons</a:t>
            </a:r>
          </a:p>
          <a:p>
            <a:pPr lvl="1"/>
            <a:r>
              <a:rPr lang="en-US" dirty="0"/>
              <a:t>Folks who express strong ties to San Diego are hesitant to move, as personal connections keep them rooted here</a:t>
            </a:r>
          </a:p>
          <a:p>
            <a:r>
              <a:rPr lang="en-US" dirty="0"/>
              <a:t>A quarter won’t budge because they’re natives and/or feel this their home </a:t>
            </a:r>
          </a:p>
          <a:p>
            <a:r>
              <a:rPr lang="en-US" i="1" dirty="0"/>
              <a:t>“This is my hometown; I'm not just going to abandon it! I'm going to try to make it a better place to live for others”</a:t>
            </a:r>
            <a:r>
              <a:rPr lang="en-US" dirty="0"/>
              <a:t> </a:t>
            </a:r>
          </a:p>
          <a:p>
            <a:r>
              <a:rPr lang="en-US" dirty="0"/>
              <a:t>18% are staying put purely because they “love” San Diego</a:t>
            </a:r>
          </a:p>
          <a:p>
            <a:pPr lvl="1"/>
            <a:r>
              <a:rPr lang="en-US" dirty="0"/>
              <a:t>Lots of seniors talk this way: </a:t>
            </a:r>
            <a:r>
              <a:rPr lang="en-US" i="1" dirty="0"/>
              <a:t>“I love my city too much”</a:t>
            </a:r>
            <a:r>
              <a:rPr lang="en-US" dirty="0"/>
              <a:t> to leave</a:t>
            </a:r>
          </a:p>
          <a:p>
            <a:r>
              <a:rPr lang="en-US" dirty="0"/>
              <a:t>Nearby family and friends is the reason 15% won’t move</a:t>
            </a:r>
          </a:p>
          <a:p>
            <a:pPr lvl="1"/>
            <a:r>
              <a:rPr lang="en-US" dirty="0"/>
              <a:t>Non-Whites say this 27% of the time</a:t>
            </a:r>
          </a:p>
          <a:p>
            <a:r>
              <a:rPr lang="en-US" dirty="0"/>
              <a:t>Another 10% are remaining here because they own property.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6D4F6-E7BA-6484-4E8E-CDF801AA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C285602A-04E9-4056-BEF7-4A72165C298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B6A4547-CE60-58A1-399D-A98B7EDB0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4501565"/>
            <a:ext cx="4495799" cy="200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9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052121BE-02BF-5E6F-2FE4-EF6E8E88E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10" y="571196"/>
            <a:ext cx="6900390" cy="26292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576010"/>
            <a:ext cx="5029199" cy="300539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African Americans less often say they’re staying because they love it here</a:t>
            </a:r>
          </a:p>
          <a:p>
            <a:pPr lvl="0"/>
            <a:r>
              <a:rPr lang="en-US" dirty="0"/>
              <a:t>Latinos are staying because of their deep roots much more often</a:t>
            </a:r>
          </a:p>
          <a:p>
            <a:pPr lvl="0"/>
            <a:r>
              <a:rPr lang="en-US" dirty="0"/>
              <a:t>Asian residents who won’t move often say it’s because they:</a:t>
            </a:r>
          </a:p>
          <a:p>
            <a:pPr lvl="1"/>
            <a:r>
              <a:rPr lang="en-US" dirty="0"/>
              <a:t>Love San Diego</a:t>
            </a:r>
          </a:p>
          <a:p>
            <a:pPr lvl="1"/>
            <a:r>
              <a:rPr lang="en-US" dirty="0"/>
              <a:t>Have friends and family nearby</a:t>
            </a:r>
          </a:p>
          <a:p>
            <a:pPr lvl="1"/>
            <a:r>
              <a:rPr lang="en-US" dirty="0"/>
              <a:t>But seldom say it’s because they’re natives.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9972" y="6584350"/>
            <a:ext cx="21336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| </a:t>
            </a:r>
            <a:fld id="{C285602A-04E9-4056-BEF7-4A72165C29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B6AFBC-F397-4CB9-A631-AB8A206D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45050"/>
            <a:ext cx="12039601" cy="5867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 Closer Look at Our Ethnic Communities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1F7CC79-B59C-FF02-31DA-4A0C043C2DEB}"/>
              </a:ext>
            </a:extLst>
          </p:cNvPr>
          <p:cNvSpPr/>
          <p:nvPr/>
        </p:nvSpPr>
        <p:spPr>
          <a:xfrm>
            <a:off x="11011456" y="1012987"/>
            <a:ext cx="567771" cy="204545"/>
          </a:xfrm>
          <a:prstGeom prst="ellipse">
            <a:avLst/>
          </a:prstGeom>
          <a:noFill/>
          <a:ln>
            <a:solidFill>
              <a:srgbClr val="40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962BE4-800C-AFCC-A15E-C880BE33EBC6}"/>
              </a:ext>
            </a:extLst>
          </p:cNvPr>
          <p:cNvSpPr/>
          <p:nvPr/>
        </p:nvSpPr>
        <p:spPr>
          <a:xfrm>
            <a:off x="10377344" y="1002759"/>
            <a:ext cx="516155" cy="204545"/>
          </a:xfrm>
          <a:prstGeom prst="ellipse">
            <a:avLst/>
          </a:prstGeom>
          <a:noFill/>
          <a:ln>
            <a:solidFill>
              <a:srgbClr val="40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C4C87F-5152-01C9-3F71-F4EEA4ED6490}"/>
              </a:ext>
            </a:extLst>
          </p:cNvPr>
          <p:cNvSpPr/>
          <p:nvPr/>
        </p:nvSpPr>
        <p:spPr>
          <a:xfrm>
            <a:off x="9713472" y="822579"/>
            <a:ext cx="516155" cy="204545"/>
          </a:xfrm>
          <a:prstGeom prst="ellipse">
            <a:avLst/>
          </a:prstGeom>
          <a:noFill/>
          <a:ln>
            <a:solidFill>
              <a:srgbClr val="40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6B8DB7-95B1-0CB1-5B48-8EB4C0C18BC7}"/>
              </a:ext>
            </a:extLst>
          </p:cNvPr>
          <p:cNvSpPr/>
          <p:nvPr/>
        </p:nvSpPr>
        <p:spPr>
          <a:xfrm>
            <a:off x="11043822" y="1186811"/>
            <a:ext cx="516155" cy="204545"/>
          </a:xfrm>
          <a:prstGeom prst="ellipse">
            <a:avLst/>
          </a:prstGeom>
          <a:noFill/>
          <a:ln>
            <a:solidFill>
              <a:srgbClr val="40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0640B8-007C-EDD9-F10A-860FD50988B4}"/>
              </a:ext>
            </a:extLst>
          </p:cNvPr>
          <p:cNvSpPr/>
          <p:nvPr/>
        </p:nvSpPr>
        <p:spPr>
          <a:xfrm>
            <a:off x="11014629" y="838200"/>
            <a:ext cx="567771" cy="204545"/>
          </a:xfrm>
          <a:prstGeom prst="ellipse">
            <a:avLst/>
          </a:prstGeom>
          <a:noFill/>
          <a:ln>
            <a:solidFill>
              <a:srgbClr val="40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4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CFB1-C5F1-4634-A495-ED510146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076" y="2885114"/>
            <a:ext cx="8981848" cy="5334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86D33-16E5-4EB7-BEAB-5869A149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| </a:t>
            </a:r>
            <a:fld id="{C285602A-04E9-4056-BEF7-4A72165C298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14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BF6998-A2D4-4A04-8E52-9F2DC4A1354B}"/>
              </a:ext>
            </a:extLst>
          </p:cNvPr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0BCC41-0F5E-4F14-8242-C1A58CD9EA5E}"/>
              </a:ext>
            </a:extLst>
          </p:cNvPr>
          <p:cNvSpPr/>
          <p:nvPr/>
        </p:nvSpPr>
        <p:spPr>
          <a:xfrm>
            <a:off x="9608132" y="2283722"/>
            <a:ext cx="2119736" cy="213214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4816A0-0064-47E3-92D4-6C7FA0CD8E5F}"/>
              </a:ext>
            </a:extLst>
          </p:cNvPr>
          <p:cNvSpPr txBox="1">
            <a:spLocks/>
          </p:cNvSpPr>
          <p:nvPr/>
        </p:nvSpPr>
        <p:spPr>
          <a:xfrm>
            <a:off x="0" y="377990"/>
            <a:ext cx="7570418" cy="6251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Opinion · Public Policy · Organizations · Campaigns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1987 – Founded in San Diego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1988 – Phonecenters established in Riverside, CA and San Diego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1990 – Phonecenters established in Reno, NV and San Diego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1992 – Predictive dialing installed to double interviewing capacity; CERC calls San Diego Mayor’s race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1993 – "The Edge" newsletter launches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1998 – Qualitative focus groups introduced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2000 – CERC calls San Diego Mayor’s race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2003 – KPBS/Competitive Edge Research Poll and annual Super Bowl poll launched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2004 – CERC calls San Diego Mayor’s race (x2)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2005 – CERC calls San Diego Mayor’s race (x2)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2006 – SDIPR/CERC Opinion Barometer launched; Ballot measures paper presented at AAPOR Conference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2008 – CERC calls San Diego Mayor’s race; Convenes post-election summit @ USD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2009 – Interviewer effects paper presented at AAPOR Conference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2010 – Web-based interviewing and custom panels introduced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2012 – Dial-testing introduced; CERC calls San Diego Mayor’s race (x2)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2013 – CERC calls San Diego Mayor’s race; Business Forecast survey launched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2014 – CERC calls San Diego Mayor’s race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 – CERC calls San Diego Mayor’s race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 – Phonecenter established in El Paso, TX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 – CERC calls CA Governor’s race (x2)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 – Ballot measure wording paper presented at AAPOR Conference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 – Incumbent viability paper accepted for presentation at AAPOR Conference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2022 – San Diego County Issues Barometer launched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Nienstedt, MA Political Science: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President </a:t>
            </a:r>
          </a:p>
          <a:p>
            <a:pPr marL="342900" marR="0" lvl="0" indent="-342900" algn="l" defTabSz="3810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Member, American Association for Public Opinion Research</a:t>
            </a:r>
          </a:p>
          <a:p>
            <a:pPr marL="342900" marR="0" lvl="0" indent="-342900" algn="l" defTabSz="3810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SBA Entrepreneurial Success Award (2000)</a:t>
            </a:r>
          </a:p>
          <a:p>
            <a:pPr marL="342900" marR="0" lvl="0" indent="-342900" algn="l" defTabSz="3810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Pollster of the year (x7)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Rachel Lawler, MA Political Science: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Analyst 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Member, American Association for Public Opinion Research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Ronald Zavala: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Director of Operations</a:t>
            </a:r>
          </a:p>
          <a:p>
            <a:pPr marL="342900" marR="0" lvl="0" indent="-342900" algn="l" defTabSz="381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 Iwu: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Assistant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8712E-A378-4D24-88F0-5157BED7D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460" y="2696887"/>
            <a:ext cx="164708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2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9972" y="6584350"/>
            <a:ext cx="2133600" cy="2286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Page | </a:t>
            </a:r>
            <a:fld id="{C285602A-04E9-4056-BEF7-4A72165C298E}" type="slidenum">
              <a:rPr lang="en-US">
                <a:solidFill>
                  <a:prstClr val="white"/>
                </a:solidFill>
                <a:latin typeface="Calibri"/>
              </a:rPr>
              <a:pPr>
                <a:defRPr/>
              </a:pPr>
              <a:t>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B6AFBC-F397-4CB9-A631-AB8A206D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952" y="45050"/>
            <a:ext cx="8981848" cy="586740"/>
          </a:xfrm>
        </p:spPr>
        <p:txBody>
          <a:bodyPr>
            <a:noAutofit/>
          </a:bodyPr>
          <a:lstStyle/>
          <a:p>
            <a:r>
              <a:rPr lang="en-US" dirty="0"/>
              <a:t>Summary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99D648-8F97-4C0C-A5B8-923543BFF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0"/>
            <a:ext cx="89916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b="1" dirty="0"/>
              <a:t>Research Objective:	</a:t>
            </a:r>
            <a:r>
              <a:rPr lang="en-US" sz="1400" dirty="0"/>
              <a:t>	1) Determine interest in leaving San Diego County</a:t>
            </a:r>
          </a:p>
          <a:p>
            <a:pPr>
              <a:buNone/>
            </a:pPr>
            <a:r>
              <a:rPr lang="en-US" sz="1400" dirty="0"/>
              <a:t>				2) Understand dynamics of those decisions</a:t>
            </a:r>
          </a:p>
          <a:p>
            <a:pPr>
              <a:buNone/>
            </a:pPr>
            <a:r>
              <a:rPr lang="en-US" sz="1400" b="1" dirty="0"/>
              <a:t>Sample Size:</a:t>
            </a:r>
            <a:r>
              <a:rPr lang="en-US" sz="1400" dirty="0"/>
              <a:t>		n=504</a:t>
            </a:r>
          </a:p>
          <a:p>
            <a:pPr>
              <a:buNone/>
            </a:pPr>
            <a:r>
              <a:rPr lang="en-US" sz="1400" b="1" dirty="0"/>
              <a:t>Margin of Sampling Error:</a:t>
            </a:r>
            <a:r>
              <a:rPr lang="en-US" sz="1400" dirty="0"/>
              <a:t>	± 4.4%</a:t>
            </a:r>
          </a:p>
          <a:p>
            <a:pPr marL="633413" indent="-633413">
              <a:lnSpc>
                <a:spcPct val="110000"/>
              </a:lnSpc>
              <a:buNone/>
            </a:pPr>
            <a:r>
              <a:rPr lang="en-US" sz="1400" b="1" dirty="0"/>
              <a:t>Confidence Level:</a:t>
            </a:r>
            <a:r>
              <a:rPr lang="en-US" sz="1400" dirty="0"/>
              <a:t>		95%</a:t>
            </a:r>
          </a:p>
          <a:p>
            <a:pPr marL="633413" indent="-633413">
              <a:lnSpc>
                <a:spcPct val="110000"/>
              </a:lnSpc>
              <a:buNone/>
            </a:pPr>
            <a:r>
              <a:rPr lang="en-US" sz="1400" b="1" dirty="0"/>
              <a:t>Sample Methodology:		</a:t>
            </a:r>
            <a:r>
              <a:rPr lang="en-US" sz="1400" dirty="0"/>
              <a:t>Simple random sampling from listed sample</a:t>
            </a:r>
          </a:p>
          <a:p>
            <a:pPr marL="633413" indent="-633413">
              <a:lnSpc>
                <a:spcPct val="110000"/>
              </a:lnSpc>
              <a:buNone/>
            </a:pPr>
            <a:r>
              <a:rPr lang="en-US" sz="1400" b="1" dirty="0"/>
              <a:t>Jurisdiction:</a:t>
            </a:r>
            <a:r>
              <a:rPr lang="en-US" sz="1400" dirty="0"/>
              <a:t>			San Diego County</a:t>
            </a:r>
          </a:p>
          <a:p>
            <a:pPr marL="633413" indent="-633413">
              <a:lnSpc>
                <a:spcPct val="110000"/>
              </a:lnSpc>
              <a:buNone/>
            </a:pPr>
            <a:r>
              <a:rPr lang="en-US" sz="1400" b="1" dirty="0"/>
              <a:t>Eligibility:	</a:t>
            </a:r>
            <a:r>
              <a:rPr lang="en-US" sz="1400" dirty="0"/>
              <a:t>		Adult residents</a:t>
            </a:r>
          </a:p>
          <a:p>
            <a:pPr marL="633413" indent="-633413">
              <a:lnSpc>
                <a:spcPct val="110000"/>
              </a:lnSpc>
              <a:buNone/>
            </a:pPr>
            <a:r>
              <a:rPr lang="en-US" sz="1400" b="1" dirty="0"/>
              <a:t>Interview Methods:</a:t>
            </a:r>
            <a:r>
              <a:rPr lang="en-US" sz="1400" dirty="0"/>
              <a:t>		Telephone (including cell phones), e-mail push-to-web, text push-to-web</a:t>
            </a:r>
          </a:p>
          <a:p>
            <a:pPr marL="633413" indent="-633413">
              <a:lnSpc>
                <a:spcPct val="110000"/>
              </a:lnSpc>
              <a:buNone/>
            </a:pPr>
            <a:r>
              <a:rPr lang="en-US" sz="1400" b="1" dirty="0"/>
              <a:t>Field Dates:</a:t>
            </a:r>
            <a:r>
              <a:rPr lang="en-US" sz="1400" dirty="0"/>
              <a:t>			December 1-6, 2022</a:t>
            </a:r>
          </a:p>
          <a:p>
            <a:pPr marL="633413" indent="-633413">
              <a:lnSpc>
                <a:spcPct val="110000"/>
              </a:lnSpc>
              <a:buNone/>
            </a:pPr>
            <a:r>
              <a:rPr lang="en-US" sz="1400" b="1" dirty="0"/>
              <a:t>Field Facility:</a:t>
            </a:r>
            <a:r>
              <a:rPr lang="en-US" sz="1400" dirty="0"/>
              <a:t>		Competitive Edge Research, El Paso TX</a:t>
            </a:r>
          </a:p>
          <a:p>
            <a:pPr marL="633413" indent="-633413">
              <a:lnSpc>
                <a:spcPct val="110000"/>
              </a:lnSpc>
              <a:buNone/>
            </a:pPr>
            <a:r>
              <a:rPr lang="en-US" sz="1400" b="1" dirty="0"/>
              <a:t>Project Director:</a:t>
            </a:r>
            <a:r>
              <a:rPr lang="en-US" sz="1400" dirty="0"/>
              <a:t>		John Nienstedt, Sr.</a:t>
            </a:r>
          </a:p>
          <a:p>
            <a:pPr marL="633413" indent="-633413">
              <a:lnSpc>
                <a:spcPct val="110000"/>
              </a:lnSpc>
              <a:buNone/>
            </a:pPr>
            <a:r>
              <a:rPr lang="en-US" sz="1400" b="1" dirty="0"/>
              <a:t>Research Analyst:		</a:t>
            </a:r>
            <a:r>
              <a:rPr lang="en-US" sz="1400" dirty="0"/>
              <a:t>Rachel Lawler</a:t>
            </a:r>
          </a:p>
          <a:p>
            <a:pPr marL="633413" indent="-633413">
              <a:lnSpc>
                <a:spcPct val="110000"/>
              </a:lnSpc>
              <a:buNone/>
            </a:pPr>
            <a:r>
              <a:rPr lang="en-US" sz="1400" b="1" dirty="0"/>
              <a:t>Research Assistant:</a:t>
            </a:r>
            <a:r>
              <a:rPr lang="en-US" sz="1400" dirty="0"/>
              <a:t>		James Iwu</a:t>
            </a:r>
          </a:p>
          <a:p>
            <a:pPr marL="633413" indent="-633413">
              <a:lnSpc>
                <a:spcPct val="11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12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6010"/>
            <a:ext cx="11811000" cy="4148390"/>
          </a:xfrm>
        </p:spPr>
        <p:txBody>
          <a:bodyPr>
            <a:noAutofit/>
          </a:bodyPr>
          <a:lstStyle/>
          <a:p>
            <a:r>
              <a:rPr lang="en-US" dirty="0"/>
              <a:t>San Diego remains a popular tourist destination, but the County’s population has declined</a:t>
            </a:r>
          </a:p>
          <a:p>
            <a:r>
              <a:rPr lang="en-US" dirty="0"/>
              <a:t>The U.S. Census shows a decrease of 11,183 residents since July 2020, the first contraction in more than a decade</a:t>
            </a:r>
          </a:p>
          <a:p>
            <a:r>
              <a:rPr lang="en-US" dirty="0"/>
              <a:t>If San Diego’s downward trend continues, expect:</a:t>
            </a:r>
          </a:p>
          <a:p>
            <a:pPr lvl="1"/>
            <a:r>
              <a:rPr lang="en-US" dirty="0"/>
              <a:t>Demographic shifts</a:t>
            </a:r>
          </a:p>
          <a:p>
            <a:pPr lvl="1"/>
            <a:r>
              <a:rPr lang="en-US" dirty="0"/>
              <a:t>Further political ramifications </a:t>
            </a:r>
          </a:p>
          <a:p>
            <a:pPr lvl="1"/>
            <a:r>
              <a:rPr lang="en-US" dirty="0"/>
              <a:t>Slowing economic growth </a:t>
            </a:r>
          </a:p>
          <a:p>
            <a:pPr lvl="1"/>
            <a:r>
              <a:rPr lang="en-US" dirty="0"/>
              <a:t>Struggle with tax revenue.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9972" y="6584350"/>
            <a:ext cx="21336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| </a:t>
            </a:r>
            <a:fld id="{C285602A-04E9-4056-BEF7-4A72165C29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B6AFBC-F397-4CB9-A631-AB8A206D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050"/>
            <a:ext cx="10515600" cy="5867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Are we “America’s Finest City”?</a:t>
            </a:r>
          </a:p>
        </p:txBody>
      </p:sp>
    </p:spTree>
    <p:extLst>
      <p:ext uri="{BB962C8B-B14F-4D97-AF65-F5344CB8AC3E}">
        <p14:creationId xmlns:p14="http://schemas.microsoft.com/office/powerpoint/2010/main" val="375173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CFB1-C5F1-4634-A495-ED510146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038" y="2144086"/>
            <a:ext cx="9443924" cy="1284914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The Best Thing about Living in San Diego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86D33-16E5-4EB7-BEAB-5869A149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| </a:t>
            </a:r>
            <a:fld id="{C285602A-04E9-4056-BEF7-4A72165C29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2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2452B3D-46BD-6760-CD9A-87C82CAB2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1291" y="702212"/>
            <a:ext cx="3568963" cy="57690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9972" y="6584350"/>
            <a:ext cx="21336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| </a:t>
            </a:r>
            <a:fld id="{C285602A-04E9-4056-BEF7-4A72165C29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B6AFBC-F397-4CB9-A631-AB8A206D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050"/>
            <a:ext cx="11734800" cy="5867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Weather Is San Diego’s Calling Card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78FBC0-90A5-9F58-2700-D1AB151C3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51" y="5562600"/>
            <a:ext cx="6852498" cy="9438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0AFC358-1D06-8A9F-63D8-84115BB3F074}"/>
              </a:ext>
            </a:extLst>
          </p:cNvPr>
          <p:cNvSpPr txBox="1">
            <a:spLocks/>
          </p:cNvSpPr>
          <p:nvPr/>
        </p:nvSpPr>
        <p:spPr>
          <a:xfrm>
            <a:off x="76200" y="576010"/>
            <a:ext cx="8853196" cy="4910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With avg. temps in the mid-70s, it’s natural to find “weather” atop the list</a:t>
            </a:r>
          </a:p>
          <a:p>
            <a:r>
              <a:rPr lang="en-US" i="1" dirty="0"/>
              <a:t>“The climate makes it nice for outdoor activities all year long”</a:t>
            </a:r>
            <a:r>
              <a:rPr lang="en-US" dirty="0"/>
              <a:t> </a:t>
            </a:r>
          </a:p>
          <a:p>
            <a:r>
              <a:rPr lang="en-US" i="1" dirty="0"/>
              <a:t>“The weather and year-round outdoor lifestyle with great dining and recreation opportunities”</a:t>
            </a:r>
            <a:r>
              <a:rPr lang="en-US" dirty="0"/>
              <a:t> </a:t>
            </a:r>
          </a:p>
          <a:p>
            <a:r>
              <a:rPr lang="en-US" i="1" dirty="0"/>
              <a:t>“We don't have bad storms, tornadoes, or hurricanes”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Older non-Latinos focus on weather more often, as 82% of non-Latinos 60-plus say it’s what they like most</a:t>
            </a:r>
          </a:p>
          <a:p>
            <a:r>
              <a:rPr lang="en-US" dirty="0"/>
              <a:t>8% say parks, environment and outdoor amenities are San Diego’s best feature</a:t>
            </a:r>
          </a:p>
          <a:p>
            <a:pPr lvl="1"/>
            <a:r>
              <a:rPr lang="en-US" dirty="0"/>
              <a:t>Young and middle-aged college graduates mention this more</a:t>
            </a:r>
          </a:p>
          <a:p>
            <a:r>
              <a:rPr lang="en-US" dirty="0"/>
              <a:t>5% proclaim the people, their family, and neighbors are what’s best</a:t>
            </a:r>
          </a:p>
          <a:p>
            <a:pPr lvl="1"/>
            <a:r>
              <a:rPr lang="en-US" dirty="0"/>
              <a:t>Asians are 2x as likely to respond this way</a:t>
            </a:r>
          </a:p>
          <a:p>
            <a:r>
              <a:rPr lang="en-US" dirty="0"/>
              <a:t>Another 5% think the beaches give San Diego its edge</a:t>
            </a:r>
          </a:p>
          <a:p>
            <a:pPr lvl="1"/>
            <a:r>
              <a:rPr lang="en-US" dirty="0"/>
              <a:t>North coastal residents say this 2x more often</a:t>
            </a:r>
          </a:p>
          <a:p>
            <a:r>
              <a:rPr lang="en-US" dirty="0"/>
              <a:t>4% focus on the proximity to LA, the border, the mountains or amenities.</a:t>
            </a:r>
          </a:p>
        </p:txBody>
      </p:sp>
    </p:spTree>
    <p:extLst>
      <p:ext uri="{BB962C8B-B14F-4D97-AF65-F5344CB8AC3E}">
        <p14:creationId xmlns:p14="http://schemas.microsoft.com/office/powerpoint/2010/main" val="266415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64552E80-06C4-E7B2-9C4D-DABB65FDB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56" y="617794"/>
            <a:ext cx="7237350" cy="32684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576010"/>
            <a:ext cx="4788426" cy="491039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Opinions about San Diego’s best features among Blacks are in-line with others</a:t>
            </a:r>
          </a:p>
          <a:p>
            <a:pPr lvl="0"/>
            <a:r>
              <a:rPr lang="en-US" dirty="0"/>
              <a:t>AAPI residents are more apt to say people/family/neighbors are what’s best </a:t>
            </a:r>
          </a:p>
          <a:p>
            <a:pPr lvl="0"/>
            <a:r>
              <a:rPr lang="en-US" dirty="0"/>
              <a:t>The climate is less prized among Latinos, but being close to amenities is a bigger plus.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9972" y="6584350"/>
            <a:ext cx="21336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| </a:t>
            </a:r>
            <a:fld id="{C285602A-04E9-4056-BEF7-4A72165C29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B6AFBC-F397-4CB9-A631-AB8A206D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45050"/>
            <a:ext cx="12039601" cy="5867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 Closer Look at Our Ethnic Communities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3C0F8E-9CB2-A141-38ED-47732A9A05BE}"/>
              </a:ext>
            </a:extLst>
          </p:cNvPr>
          <p:cNvSpPr/>
          <p:nvPr/>
        </p:nvSpPr>
        <p:spPr>
          <a:xfrm>
            <a:off x="10907371" y="1254298"/>
            <a:ext cx="624548" cy="256918"/>
          </a:xfrm>
          <a:prstGeom prst="ellipse">
            <a:avLst/>
          </a:prstGeom>
          <a:noFill/>
          <a:ln>
            <a:solidFill>
              <a:srgbClr val="40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8A85A5-4B1E-CCCB-FD97-6081290A870C}"/>
              </a:ext>
            </a:extLst>
          </p:cNvPr>
          <p:cNvSpPr/>
          <p:nvPr/>
        </p:nvSpPr>
        <p:spPr>
          <a:xfrm>
            <a:off x="9554765" y="861240"/>
            <a:ext cx="624548" cy="256918"/>
          </a:xfrm>
          <a:prstGeom prst="ellipse">
            <a:avLst/>
          </a:prstGeom>
          <a:noFill/>
          <a:ln>
            <a:solidFill>
              <a:srgbClr val="40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486409-99BA-6D72-FA6A-DE8EC070F1A7}"/>
              </a:ext>
            </a:extLst>
          </p:cNvPr>
          <p:cNvSpPr/>
          <p:nvPr/>
        </p:nvSpPr>
        <p:spPr>
          <a:xfrm>
            <a:off x="9573207" y="1637524"/>
            <a:ext cx="624548" cy="256918"/>
          </a:xfrm>
          <a:prstGeom prst="ellipse">
            <a:avLst/>
          </a:prstGeom>
          <a:noFill/>
          <a:ln>
            <a:solidFill>
              <a:srgbClr val="40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7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CFB1-C5F1-4634-A495-ED510146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438" y="1462297"/>
            <a:ext cx="9901124" cy="1970714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The Worst Thing about Living in San Diego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86D33-16E5-4EB7-BEAB-5869A149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| </a:t>
            </a:r>
            <a:fld id="{C285602A-04E9-4056-BEF7-4A72165C298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70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049BD2-3931-55EE-228B-046613AA2F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98130" y="631790"/>
            <a:ext cx="3369845" cy="544495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576010"/>
            <a:ext cx="9114325" cy="574859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26% say the cost of living in San Diego is the worst thing about it</a:t>
            </a:r>
          </a:p>
          <a:p>
            <a:pPr lvl="0"/>
            <a:r>
              <a:rPr lang="en-US" i="1" dirty="0"/>
              <a:t>“The cost of living in San Diego is extremely expensive and I don't see the government stepping in and providing anything to ease the expense”</a:t>
            </a:r>
            <a:endParaRPr lang="en-US" dirty="0"/>
          </a:p>
          <a:p>
            <a:pPr lvl="1"/>
            <a:r>
              <a:rPr lang="en-US" dirty="0"/>
              <a:t>Non-Latino voters bring up living expenses more often</a:t>
            </a:r>
          </a:p>
          <a:p>
            <a:r>
              <a:rPr lang="en-US" dirty="0"/>
              <a:t>One-in-six regard the amount of homelessness as the most unpleasant aspect</a:t>
            </a:r>
          </a:p>
          <a:p>
            <a:pPr lvl="1"/>
            <a:r>
              <a:rPr lang="en-US" dirty="0"/>
              <a:t>Residents south of SR-54 more often say it’s San Diego’s biggest affliction</a:t>
            </a:r>
          </a:p>
          <a:p>
            <a:r>
              <a:rPr lang="en-US" dirty="0"/>
              <a:t>10% name housing costs and their sense is only wealthy folks can afford San Diego</a:t>
            </a:r>
          </a:p>
          <a:p>
            <a:r>
              <a:rPr lang="en-US" i="1" dirty="0"/>
              <a:t>“Housing isn’t affordable for the average working San Diegan”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9972" y="6584350"/>
            <a:ext cx="21336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| </a:t>
            </a:r>
            <a:fld id="{C285602A-04E9-4056-BEF7-4A72165C29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B6AFBC-F397-4CB9-A631-AB8A206D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050"/>
            <a:ext cx="11734800" cy="5867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Cost of Living, Homelessness Top the List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67B7B0-EE08-730A-835D-D0067F214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475" y="3655669"/>
            <a:ext cx="5944115" cy="284098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ED3684-8278-D9D9-2C5E-5DF0B58E9278}"/>
              </a:ext>
            </a:extLst>
          </p:cNvPr>
          <p:cNvSpPr txBox="1">
            <a:spLocks/>
          </p:cNvSpPr>
          <p:nvPr/>
        </p:nvSpPr>
        <p:spPr>
          <a:xfrm>
            <a:off x="76200" y="3452360"/>
            <a:ext cx="2925275" cy="304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Traffic is the biggest pitfall for 9%</a:t>
            </a:r>
          </a:p>
          <a:p>
            <a:pPr lvl="1"/>
            <a:r>
              <a:rPr lang="en-US" dirty="0"/>
              <a:t>Eastern and north inland suburbs emphasize traffic</a:t>
            </a:r>
          </a:p>
          <a:p>
            <a:r>
              <a:rPr lang="en-US" dirty="0"/>
              <a:t>5% focus on crime</a:t>
            </a:r>
          </a:p>
          <a:p>
            <a:r>
              <a:rPr lang="en-US" dirty="0">
                <a:solidFill>
                  <a:srgbClr val="7E0000"/>
                </a:solidFill>
              </a:rPr>
              <a:t>41% say San Diego’s problem is fiscal.</a:t>
            </a:r>
          </a:p>
        </p:txBody>
      </p:sp>
    </p:spTree>
    <p:extLst>
      <p:ext uri="{BB962C8B-B14F-4D97-AF65-F5344CB8AC3E}">
        <p14:creationId xmlns:p14="http://schemas.microsoft.com/office/powerpoint/2010/main" val="257933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54149</TotalTime>
  <Words>2169</Words>
  <Application>Microsoft Office PowerPoint</Application>
  <PresentationFormat>Widescreen</PresentationFormat>
  <Paragraphs>226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Custom Design</vt:lpstr>
      <vt:lpstr>1_Custom Design</vt:lpstr>
      <vt:lpstr>PowerPoint Presentation</vt:lpstr>
      <vt:lpstr>San Diego County Issues Barometer  Dec. 2022</vt:lpstr>
      <vt:lpstr>Summary</vt:lpstr>
      <vt:lpstr>Are we “America’s Finest City”?</vt:lpstr>
      <vt:lpstr>The Best Thing about Living in San Diego</vt:lpstr>
      <vt:lpstr>The Weather Is San Diego’s Calling Card</vt:lpstr>
      <vt:lpstr>A Closer Look at Our Ethnic Communities</vt:lpstr>
      <vt:lpstr>The Worst Thing about Living in San Diego </vt:lpstr>
      <vt:lpstr>Cost of Living, Homelessness Top the List</vt:lpstr>
      <vt:lpstr>A Closer Look at Our Ethnic Communities</vt:lpstr>
      <vt:lpstr>Where Might People Move To?</vt:lpstr>
      <vt:lpstr>2/3 Would Leave the Golden State</vt:lpstr>
      <vt:lpstr>The Pull of Certain Types of States</vt:lpstr>
      <vt:lpstr>A Closer Look at Our Ethnic Communities</vt:lpstr>
      <vt:lpstr>Moving Out of San Diego County?</vt:lpstr>
      <vt:lpstr>Roughly 200,000 are Leaving</vt:lpstr>
      <vt:lpstr>A Closer Look at Our Ethnic Communities</vt:lpstr>
      <vt:lpstr>Why are People Considering Moving?</vt:lpstr>
      <vt:lpstr>When Asked, Cost of Living is Pushing San Diegans Out</vt:lpstr>
      <vt:lpstr>A Closer Look at Our Ethnic Communities</vt:lpstr>
      <vt:lpstr>Why are People Staying?</vt:lpstr>
      <vt:lpstr>Most Stay Put for Personal Reasons</vt:lpstr>
      <vt:lpstr>A Closer Look at Our Ethnic Communities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Iwu</dc:creator>
  <cp:lastModifiedBy>John Nienstedt</cp:lastModifiedBy>
  <cp:revision>882</cp:revision>
  <dcterms:created xsi:type="dcterms:W3CDTF">2021-01-07T20:53:58Z</dcterms:created>
  <dcterms:modified xsi:type="dcterms:W3CDTF">2023-01-24T20:07:22Z</dcterms:modified>
</cp:coreProperties>
</file>