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3" r:id="rId2"/>
    <p:sldMasterId id="2147483665" r:id="rId3"/>
  </p:sldMasterIdLst>
  <p:notesMasterIdLst>
    <p:notesMasterId r:id="rId29"/>
  </p:notesMasterIdLst>
  <p:sldIdLst>
    <p:sldId id="1809" r:id="rId4"/>
    <p:sldId id="1524" r:id="rId5"/>
    <p:sldId id="859" r:id="rId6"/>
    <p:sldId id="2149" r:id="rId7"/>
    <p:sldId id="2142" r:id="rId8"/>
    <p:sldId id="2160" r:id="rId9"/>
    <p:sldId id="1971" r:id="rId10"/>
    <p:sldId id="2143" r:id="rId11"/>
    <p:sldId id="2161" r:id="rId12"/>
    <p:sldId id="2103" r:id="rId13"/>
    <p:sldId id="2153" r:id="rId14"/>
    <p:sldId id="2165" r:id="rId15"/>
    <p:sldId id="2166" r:id="rId16"/>
    <p:sldId id="2168" r:id="rId17"/>
    <p:sldId id="2169" r:id="rId18"/>
    <p:sldId id="2154" r:id="rId19"/>
    <p:sldId id="2155" r:id="rId20"/>
    <p:sldId id="2163" r:id="rId21"/>
    <p:sldId id="2156" r:id="rId22"/>
    <p:sldId id="2157" r:id="rId23"/>
    <p:sldId id="2164" r:id="rId24"/>
    <p:sldId id="2158" r:id="rId25"/>
    <p:sldId id="2159" r:id="rId26"/>
    <p:sldId id="2152" r:id="rId27"/>
    <p:sldId id="1810" r:id="rId2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19DA3010-4C67-4BBC-B6B1-6184213A0B4C}">
          <p14:sldIdLst>
            <p14:sldId id="1809"/>
            <p14:sldId id="1524"/>
            <p14:sldId id="859"/>
            <p14:sldId id="2149"/>
            <p14:sldId id="2142"/>
            <p14:sldId id="2160"/>
            <p14:sldId id="1971"/>
            <p14:sldId id="2143"/>
            <p14:sldId id="2161"/>
            <p14:sldId id="2103"/>
            <p14:sldId id="2153"/>
            <p14:sldId id="2165"/>
            <p14:sldId id="2166"/>
            <p14:sldId id="2168"/>
            <p14:sldId id="2169"/>
            <p14:sldId id="2154"/>
            <p14:sldId id="2155"/>
            <p14:sldId id="2163"/>
            <p14:sldId id="2156"/>
            <p14:sldId id="2157"/>
            <p14:sldId id="2164"/>
            <p14:sldId id="2158"/>
            <p14:sldId id="2159"/>
            <p14:sldId id="2152"/>
            <p14:sldId id="18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Iwu" initials="JI" lastIdx="112" clrIdx="0"/>
  <p:cmAuthor id="7" name="Rachel Ward" initials="RW" lastIdx="19" clrIdx="7">
    <p:extLst>
      <p:ext uri="{19B8F6BF-5375-455C-9EA6-DF929625EA0E}">
        <p15:presenceInfo xmlns:p15="http://schemas.microsoft.com/office/powerpoint/2012/main" userId="6418d0602466b2a2" providerId="Windows Live"/>
      </p:ext>
    </p:extLst>
  </p:cmAuthor>
  <p:cmAuthor id="1" name="John Nienstedt" initials="JN" lastIdx="149" clrIdx="1"/>
  <p:cmAuthor id="8" name="Simone Aldern" initials="SA" lastIdx="96" clrIdx="8">
    <p:extLst>
      <p:ext uri="{19B8F6BF-5375-455C-9EA6-DF929625EA0E}">
        <p15:presenceInfo xmlns:p15="http://schemas.microsoft.com/office/powerpoint/2012/main" userId="S::simone@cerc.net::ec2d880d-96bd-461f-8813-7c02a9f1da84" providerId="AD"/>
      </p:ext>
    </p:extLst>
  </p:cmAuthor>
  <p:cmAuthor id="2" name="Jenny Holland" initials="JLH" lastIdx="9" clrIdx="2"/>
  <p:cmAuthor id="9" name="Sebastian Bonilla" initials="SB" lastIdx="11" clrIdx="9">
    <p:extLst>
      <p:ext uri="{19B8F6BF-5375-455C-9EA6-DF929625EA0E}">
        <p15:presenceInfo xmlns:p15="http://schemas.microsoft.com/office/powerpoint/2012/main" userId="S::sebastian@cerc.net::3f390d5e-d57e-4e56-b18f-db8dba7e2656" providerId="AD"/>
      </p:ext>
    </p:extLst>
  </p:cmAuthor>
  <p:cmAuthor id="3" name="John" initials="J" lastIdx="12" clrIdx="3">
    <p:extLst>
      <p:ext uri="{19B8F6BF-5375-455C-9EA6-DF929625EA0E}">
        <p15:presenceInfo xmlns:p15="http://schemas.microsoft.com/office/powerpoint/2012/main" userId="John" providerId="None"/>
      </p:ext>
    </p:extLst>
  </p:cmAuthor>
  <p:cmAuthor id="4" name="Jenny Holland" initials="JH" lastIdx="66" clrIdx="4">
    <p:extLst>
      <p:ext uri="{19B8F6BF-5375-455C-9EA6-DF929625EA0E}">
        <p15:presenceInfo xmlns:p15="http://schemas.microsoft.com/office/powerpoint/2012/main" userId="S-1-5-21-3978573732-3987519342-3358210549-6107" providerId="AD"/>
      </p:ext>
    </p:extLst>
  </p:cmAuthor>
  <p:cmAuthor id="5" name="john nienstedt" initials="jn" lastIdx="61" clrIdx="5">
    <p:extLst>
      <p:ext uri="{19B8F6BF-5375-455C-9EA6-DF929625EA0E}">
        <p15:presenceInfo xmlns:p15="http://schemas.microsoft.com/office/powerpoint/2012/main" userId="ab4197b8c6b9eacd" providerId="Windows Live"/>
      </p:ext>
    </p:extLst>
  </p:cmAuthor>
  <p:cmAuthor id="6" name="Jenny Holland" initials="JH [2]" lastIdx="13" clrIdx="6">
    <p:extLst>
      <p:ext uri="{19B8F6BF-5375-455C-9EA6-DF929625EA0E}">
        <p15:presenceInfo xmlns:p15="http://schemas.microsoft.com/office/powerpoint/2012/main" userId="S::jenny@cerc.net::a1d6b070-ec9d-4072-aa7a-e9f027ecdb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ACFE"/>
    <a:srgbClr val="CA8AFE"/>
    <a:srgbClr val="9966FF"/>
    <a:srgbClr val="CC66FF"/>
    <a:srgbClr val="403152"/>
    <a:srgbClr val="984807"/>
    <a:srgbClr val="B05408"/>
    <a:srgbClr val="A85008"/>
    <a:srgbClr val="6B3305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57" autoAdjust="0"/>
    <p:restoredTop sz="94687" autoAdjust="0"/>
  </p:normalViewPr>
  <p:slideViewPr>
    <p:cSldViewPr>
      <p:cViewPr varScale="1">
        <p:scale>
          <a:sx n="103" d="100"/>
          <a:sy n="103" d="100"/>
        </p:scale>
        <p:origin x="84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-33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commentAuthors" Target="commentAuthors.xml"/><Relationship Id="rId8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834937299504228E-2"/>
          <c:y val="0.49859734270810352"/>
          <c:w val="0.97744084767181882"/>
          <c:h val="0.50140265729189648"/>
        </c:manualLayout>
      </c:layout>
      <c:barChart>
        <c:barDir val="bar"/>
        <c:grouping val="percent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Oppose, strongly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 rtl="0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Sheet1!$B$2</c:f>
              <c:numCache>
                <c:formatCode>0%</c:formatCode>
                <c:ptCount val="1"/>
                <c:pt idx="0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07-4245-A028-CC19B1953E4D}"/>
            </c:ext>
          </c:extLst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Oppose, somewhat</c:v>
                </c:pt>
              </c:strCache>
            </c:strRef>
          </c:tx>
          <c:spPr>
            <a:solidFill>
              <a:srgbClr val="FF9999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07-4245-A028-CC19B1953E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Sheet1!$C$2</c:f>
              <c:numCache>
                <c:formatCode>0%</c:formatCode>
                <c:ptCount val="1"/>
                <c:pt idx="0">
                  <c:v>8.5000000000000006E-2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07-4245-A028-CC19B1953E4D}"/>
            </c:ext>
          </c:extLst>
        </c:ser>
        <c:ser>
          <c:idx val="6"/>
          <c:order val="2"/>
          <c:tx>
            <c:strRef>
              <c:f>Sheet1!$D$1</c:f>
              <c:strCache>
                <c:ptCount val="1"/>
                <c:pt idx="0">
                  <c:v>Unsure/Neutral/Depends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Sheet1!$D$2</c:f>
              <c:numCache>
                <c:formatCode>0%</c:formatCode>
                <c:ptCount val="1"/>
                <c:pt idx="0">
                  <c:v>8.7999999999999995E-2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A07-4245-A028-CC19B1953E4D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Favor, somewhat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07-4245-A028-CC19B1953E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Sheet1!$E$2</c:f>
              <c:numCache>
                <c:formatCode>0%</c:formatCode>
                <c:ptCount val="1"/>
                <c:pt idx="0">
                  <c:v>0.26600000000000001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A07-4245-A028-CC19B1953E4D}"/>
            </c:ext>
          </c:extLst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Favor, strongly</c:v>
                </c:pt>
              </c:strCache>
            </c:strRef>
          </c:tx>
          <c:spPr>
            <a:solidFill>
              <a:srgbClr val="006600"/>
            </a:solidFill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07-4245-A028-CC19B1953E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Sheet1!$A$2</c:f>
              <c:numCache>
                <c:formatCode>@</c:formatCode>
                <c:ptCount val="1"/>
              </c:numCache>
            </c:numRef>
          </c:cat>
          <c:val>
            <c:numRef>
              <c:f>Sheet1!$F$2</c:f>
              <c:numCache>
                <c:formatCode>0%</c:formatCode>
                <c:ptCount val="1"/>
                <c:pt idx="0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A07-4245-A028-CC19B1953E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7"/>
        <c:overlap val="100"/>
        <c:axId val="93611136"/>
        <c:axId val="93612672"/>
      </c:barChart>
      <c:catAx>
        <c:axId val="93611136"/>
        <c:scaling>
          <c:orientation val="maxMin"/>
        </c:scaling>
        <c:delete val="1"/>
        <c:axPos val="l"/>
        <c:numFmt formatCode="@" sourceLinked="1"/>
        <c:majorTickMark val="none"/>
        <c:minorTickMark val="none"/>
        <c:tickLblPos val="nextTo"/>
        <c:crossAx val="93612672"/>
        <c:crosses val="autoZero"/>
        <c:auto val="1"/>
        <c:lblAlgn val="ctr"/>
        <c:lblOffset val="100"/>
        <c:noMultiLvlLbl val="0"/>
      </c:catAx>
      <c:valAx>
        <c:axId val="936126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936111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9.657146515222181E-3"/>
          <c:y val="0.30481002569047599"/>
          <c:w val="0.9845356525556257"/>
          <c:h val="0.16343199140329778"/>
        </c:manualLayout>
      </c:layout>
      <c:overlay val="1"/>
      <c:spPr>
        <a:ln>
          <a:solidFill>
            <a:schemeClr val="bg1">
              <a:lumMod val="75000"/>
            </a:schemeClr>
          </a:solidFill>
        </a:ln>
      </c:spPr>
      <c:txPr>
        <a:bodyPr/>
        <a:lstStyle/>
        <a:p>
          <a:pPr algn="ctr">
            <a:defRPr lang="en-US" sz="1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4EAF1EB-3A62-4A6A-8107-B6748BE01DFC}" type="datetimeFigureOut">
              <a:rPr lang="en-US" smtClean="0"/>
              <a:pPr/>
              <a:t>11/22/2022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6"/>
            <a:ext cx="303784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4DDB281A-F063-4571-949C-B79E14D0AB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5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B281A-F063-4571-949C-B79E14D0AB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913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DB281A-F063-4571-949C-B79E14D0AB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165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363" y="4630270"/>
            <a:ext cx="12192000" cy="6275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50" name="Picture 2" descr="C:\Users\neil\Desktop\Logos\CERC Logo Whit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4703220"/>
            <a:ext cx="3605309" cy="48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-2363" y="4572000"/>
            <a:ext cx="12192000" cy="5827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3928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79B6F-FADE-4E14-B692-1CD5D80AF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D0DD7-F939-413C-8B2E-0D721B3CB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7A788-254B-4FF0-836D-F4FDFE9E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08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21C63-E432-4BEE-A455-E67843645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D0D83-CCA6-4170-8BE8-AD421F3C4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D8B9-5207-4F16-B76E-C206CFFE8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BDEDE-A578-491E-B8A9-78CE0FEC6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4460B-28AD-4CE9-BED2-34B0B2DF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3D531-EA9E-4F90-9128-CD25B740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58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4B9B8-C03E-461A-A6F6-947E4FB3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B64A1-9E99-4E47-B73A-BFFF0C499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2BA30-3963-4046-BC27-B10D50E56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12587-D101-4A3E-B36B-AAB500BF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98B8CC-F5E5-43B3-BDF8-C17D2CFF3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10904-3C9F-423E-9771-F27E426F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366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82A6C-3F5E-4D58-891C-D914CB38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61DAC-49A7-49A5-83FC-C81E6027B2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3C729-10C9-4C1B-8125-526796CC9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5542F-4D35-457F-85FD-6126E3E57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5E552-7EC1-489D-AAD9-331E21148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08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432540-491C-4BD4-93F1-D57BBCC39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D7EFF2-7E33-42AC-B864-DE029CEA62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4D7A2-2DAC-401E-BB6F-6386C668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07EB0-9F4F-4FFB-8D5B-348E99DCB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FBF12-34A4-4DE4-83B7-523CE4F0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257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899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855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99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964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61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 flipV="1">
            <a:off x="0" y="6577295"/>
            <a:ext cx="12192000" cy="28070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03" y="152400"/>
            <a:ext cx="11975797" cy="533400"/>
          </a:xfrm>
        </p:spPr>
        <p:txBody>
          <a:bodyPr>
            <a:normAutofit/>
          </a:bodyPr>
          <a:lstStyle>
            <a:lvl1pPr>
              <a:defRPr sz="32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03" y="685800"/>
            <a:ext cx="11975797" cy="5562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5600" y="6595732"/>
            <a:ext cx="2844800" cy="228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14515" y="6517003"/>
            <a:ext cx="12206515" cy="6246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07778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090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078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622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3256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902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4550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8112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764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8407A-9ACC-44C0-B07B-95AD70C64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B3F9E-67F6-4099-B2E6-AFD8C7CC43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9A563-BAA1-444F-A429-BB1A47845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D9204-1C48-459C-93E8-227E6B4C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50EA0B-3F99-472A-93A6-D13E368D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02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CD877-3C02-412F-91B2-DE6886403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85FE1-C96D-4079-9361-233D1E8DB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C0F45-9063-49BD-99EA-CB8C7BC6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76A8F-9406-49E1-8950-866D4E79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7CE0A-F368-4417-B81E-145AE28A1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96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2075D-4816-401A-A294-C02C81A42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42F8-E4F1-4B24-8D96-848B78223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48EB1-A9B4-42EF-BCB9-4D2EF2181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8DE4A-4881-4A5E-84B5-9880099B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5BA7-3437-4B3B-A1AE-18083995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4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6C601-7B6C-4F9A-9AD0-F164F054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8A3B8-8B45-42E0-9E2E-BA71B0E9FC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7228B-60B4-4B04-96F5-87DB09682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E680E-4727-487A-BC9B-4CF086BE8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F9A52-5230-4199-B898-B8279D6F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02F67-DD6D-4D6D-8B20-B3C0347D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6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8BD3F-0AC1-46D5-8C0B-BCADF5DD2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E5F6B-A2DB-48FC-8270-A2E48EC1C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9F6C3E-6EAC-4D37-ABC6-131C88649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05479D-50DA-4E83-9DD5-19035DCF1D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EAA1A0-28AF-4A1C-AFC2-998E8FD03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DA097C-197C-4AAD-A379-8FAEA7AE4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186FBF-CCD4-4E8F-946D-BDADC4E00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C5DCB5-FB96-49DF-A499-B49943150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17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1CC1-0A95-428E-BD20-F2D04F187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5991E8-BFF8-4C84-8581-526D9432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BC3D8-5678-49F3-8C36-30078A8F2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210AE-A5B5-4169-A511-1CDC19E1F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8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6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AE73C5-28AA-4A38-A020-BA2DBD22A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BDB13-D2E7-4740-A743-4013E09F6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9883C-80EF-406F-826B-9DA06DEE0C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213B6-A511-4186-B054-187542BADBDE}" type="datetimeFigureOut">
              <a:rPr lang="en-US" smtClean="0"/>
              <a:t>11/22/2022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E22A0-DFD6-4E8E-9DCD-BD6545D8F3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B0D19-3BB5-4D7C-8C1E-9978A703D8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30B1D-3670-46A7-8D71-B4F0BDB7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8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5602A-04E9-4056-BEF7-4A72165C298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43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8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BF6998-A2D4-4A04-8E52-9F2DC4A1354B}"/>
              </a:ext>
            </a:extLst>
          </p:cNvPr>
          <p:cNvSpPr/>
          <p:nvPr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0BCC41-0F5E-4F14-8242-C1A58CD9EA5E}"/>
              </a:ext>
            </a:extLst>
          </p:cNvPr>
          <p:cNvSpPr/>
          <p:nvPr/>
        </p:nvSpPr>
        <p:spPr>
          <a:xfrm>
            <a:off x="9608132" y="2283722"/>
            <a:ext cx="2119736" cy="213214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A4816A0-0064-47E3-92D4-6C7FA0CD8E5F}"/>
              </a:ext>
            </a:extLst>
          </p:cNvPr>
          <p:cNvSpPr txBox="1">
            <a:spLocks/>
          </p:cNvSpPr>
          <p:nvPr/>
        </p:nvSpPr>
        <p:spPr>
          <a:xfrm>
            <a:off x="0" y="377990"/>
            <a:ext cx="7570418" cy="6251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Opinion · Public Policy · Organizations · Campaigns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1987 – Founded in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1988 – Phonecenters established in Riverside, CA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1990 – Phonecenters established in Reno, NV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1992 – Predictive dialing installed to double interviewing capacity;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1993 – "The Edge" newsletter launches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1998 – Qualitative focus groups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2000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2003 – KPBS/Competitive Edge Research Poll and annual Super Bowl poll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2004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2005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2006 – SDIPR/CERC Opinion Barometer launched; Ballot measures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2008 – CERC calls San Diego Mayor’s race; Convenes post-election summit @ USD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2009 – Interviewer effects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2010 – Web-based interviewing and custom panels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2012 – Dial-testing introduced;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2013 – CERC calls San Diego Mayor’s race; Business Forecast survey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2014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2016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 – Phonecenter established in El Paso, TX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2018 – CERC calls CA Governor’s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 – Ballot measure wording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 – Incumbent viability paper accepted for presentation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John Nienstedt,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President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Insights Association 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SBA Entrepreneurial Success Award (2000)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Pollster of the year (x7)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Rachel Lawler,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Analyst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Ronald Zavala: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Operations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James Iwu: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Assistant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08712E-A378-4D24-88F0-5157BED7D9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460" y="2696887"/>
            <a:ext cx="1647085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629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8534400" cy="57485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Extremely popular for visitors outside the south suburbs</a:t>
            </a:r>
          </a:p>
          <a:p>
            <a:pPr lvl="0"/>
            <a:r>
              <a:rPr lang="en-US" dirty="0"/>
              <a:t>Only 14% of south suburbanites visit for fun</a:t>
            </a:r>
          </a:p>
          <a:p>
            <a:pPr lvl="0"/>
            <a:r>
              <a:rPr lang="en-US" dirty="0"/>
              <a:t>Vacationers infrequently repeat, averaging only 3.4 visits totaling 1.2 million</a:t>
            </a:r>
          </a:p>
          <a:p>
            <a:pPr lvl="0"/>
            <a:r>
              <a:rPr lang="en-US" dirty="0"/>
              <a:t>26% of visitors cross to visit relatives and friends</a:t>
            </a:r>
          </a:p>
          <a:p>
            <a:pPr lvl="1"/>
            <a:r>
              <a:rPr lang="en-US" dirty="0"/>
              <a:t>60% between SR-54 and SR-94 and 41% south of SR-54 visit loved ones</a:t>
            </a:r>
          </a:p>
          <a:p>
            <a:pPr lvl="1"/>
            <a:r>
              <a:rPr lang="en-US" dirty="0"/>
              <a:t>Only 4% of Baja visitors living </a:t>
            </a:r>
            <a:r>
              <a:rPr lang="en-US" i="1" dirty="0"/>
              <a:t>north </a:t>
            </a:r>
            <a:r>
              <a:rPr lang="en-US" dirty="0"/>
              <a:t>of SR-94 visit friends and family</a:t>
            </a:r>
          </a:p>
          <a:p>
            <a:pPr lvl="1"/>
            <a:r>
              <a:rPr lang="en-US" dirty="0"/>
              <a:t>Having relatives and friends across the border leads to 10.5 visits/year</a:t>
            </a:r>
          </a:p>
          <a:p>
            <a:pPr lvl="0"/>
            <a:r>
              <a:rPr lang="en-US" dirty="0"/>
              <a:t>13% go to access healthcare, medicine, or treatment</a:t>
            </a:r>
          </a:p>
          <a:p>
            <a:pPr lvl="1"/>
            <a:r>
              <a:rPr lang="en-US" dirty="0"/>
              <a:t>More common among women in their late-20s through early-40s</a:t>
            </a:r>
          </a:p>
          <a:p>
            <a:pPr lvl="1"/>
            <a:r>
              <a:rPr lang="en-US" dirty="0"/>
              <a:t>Visitors &gt; 62 also head to Tijuana for medical reasons</a:t>
            </a:r>
          </a:p>
          <a:p>
            <a:pPr lvl="1"/>
            <a:r>
              <a:rPr lang="en-US" dirty="0"/>
              <a:t>Healthcare travelers are the most frequent, averaging 11.3 visits/year</a:t>
            </a:r>
          </a:p>
          <a:p>
            <a:pPr lvl="0"/>
            <a:r>
              <a:rPr lang="en-US" dirty="0"/>
              <a:t>9% mainly go for nightlife/dinner</a:t>
            </a:r>
          </a:p>
          <a:p>
            <a:pPr lvl="1"/>
            <a:r>
              <a:rPr lang="en-US" dirty="0"/>
              <a:t>Increases to 15% for non-Hispanics</a:t>
            </a:r>
          </a:p>
          <a:p>
            <a:pPr lvl="1"/>
            <a:r>
              <a:rPr lang="en-US" dirty="0"/>
              <a:t>Nightlife seekers only make 4.7 trips per year</a:t>
            </a:r>
          </a:p>
          <a:p>
            <a:pPr lvl="0"/>
            <a:r>
              <a:rPr lang="en-US" dirty="0"/>
              <a:t>Just 4% visited for the shopping</a:t>
            </a:r>
          </a:p>
          <a:p>
            <a:pPr lvl="1"/>
            <a:r>
              <a:rPr lang="en-US" dirty="0"/>
              <a:t>But shoppers are frequent repeat customers, averaging 12.8 visits/year.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Nearly 4-in-10 Cross for Vacation/Sightseeing 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64D02B-80F7-4361-5391-3C4DCCD85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9972" y="762000"/>
            <a:ext cx="3432345" cy="5029636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F1972D8-9D54-B038-9571-5A36E27211DE}"/>
              </a:ext>
            </a:extLst>
          </p:cNvPr>
          <p:cNvSpPr txBox="1"/>
          <p:nvPr/>
        </p:nvSpPr>
        <p:spPr>
          <a:xfrm>
            <a:off x="10278668" y="1497105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3.4/1.2m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285420B-20CA-FE5E-8BA0-1DD04AC12E45}"/>
              </a:ext>
            </a:extLst>
          </p:cNvPr>
          <p:cNvSpPr txBox="1"/>
          <p:nvPr/>
        </p:nvSpPr>
        <p:spPr>
          <a:xfrm>
            <a:off x="10103216" y="1996647"/>
            <a:ext cx="9428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10.5/2.7m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8FA2786-A924-2D14-6F50-2C7B02C4D989}"/>
              </a:ext>
            </a:extLst>
          </p:cNvPr>
          <p:cNvSpPr txBox="1"/>
          <p:nvPr/>
        </p:nvSpPr>
        <p:spPr>
          <a:xfrm>
            <a:off x="11020513" y="2465803"/>
            <a:ext cx="942887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11.3/1.5m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A974D4F-6F81-5CF2-1B71-275F9A2EAAFE}"/>
              </a:ext>
            </a:extLst>
          </p:cNvPr>
          <p:cNvSpPr txBox="1"/>
          <p:nvPr/>
        </p:nvSpPr>
        <p:spPr>
          <a:xfrm>
            <a:off x="10850385" y="2913799"/>
            <a:ext cx="85151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4.7/0.4m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CC5A4D-CDA3-4697-B9D8-41AC82A0D763}"/>
              </a:ext>
            </a:extLst>
          </p:cNvPr>
          <p:cNvSpPr txBox="1"/>
          <p:nvPr/>
        </p:nvSpPr>
        <p:spPr>
          <a:xfrm>
            <a:off x="10644860" y="3401912"/>
            <a:ext cx="942886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12.8/0.5m</a:t>
            </a:r>
          </a:p>
        </p:txBody>
      </p:sp>
    </p:spTree>
    <p:extLst>
      <p:ext uri="{BB962C8B-B14F-4D97-AF65-F5344CB8AC3E}">
        <p14:creationId xmlns:p14="http://schemas.microsoft.com/office/powerpoint/2010/main" val="257933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9" grpId="0"/>
      <p:bldP spid="20" grpId="0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7575734-F83E-4A8A-D9E8-302AC43BA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533400"/>
            <a:ext cx="5486876" cy="242641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6116937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Latinos visit friends and family in Tijuana/Baja much more often.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7B9E2D-4B9F-59D0-F997-8155168A8CBF}"/>
              </a:ext>
            </a:extLst>
          </p:cNvPr>
          <p:cNvSpPr/>
          <p:nvPr/>
        </p:nvSpPr>
        <p:spPr>
          <a:xfrm>
            <a:off x="9982200" y="1260676"/>
            <a:ext cx="533400" cy="2286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2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Reasons for Not Visiting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94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8534400" cy="2624390"/>
          </a:xfrm>
        </p:spPr>
        <p:txBody>
          <a:bodyPr>
            <a:noAutofit/>
          </a:bodyPr>
          <a:lstStyle/>
          <a:p>
            <a:r>
              <a:rPr lang="en-US" dirty="0"/>
              <a:t>44% cite this, dwarfing all other rationales</a:t>
            </a:r>
          </a:p>
          <a:p>
            <a:r>
              <a:rPr lang="en-US" dirty="0"/>
              <a:t>Safety concerns increase with age and are politically tinged</a:t>
            </a:r>
          </a:p>
          <a:p>
            <a:pPr lvl="1"/>
            <a:r>
              <a:rPr lang="en-US" dirty="0"/>
              <a:t>Republican non-visitors &gt; 51 are the most worried about their safety</a:t>
            </a:r>
          </a:p>
          <a:p>
            <a:pPr lvl="1"/>
            <a:r>
              <a:rPr lang="en-US" dirty="0"/>
              <a:t>Even half of non-Republicans 52+ express safety concerns</a:t>
            </a:r>
          </a:p>
          <a:p>
            <a:pPr lvl="1"/>
            <a:r>
              <a:rPr lang="en-US" dirty="0"/>
              <a:t>Security fears are less of a barrier for younger residents, with only 14% &lt; 29 avoiding for safety reasons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Safety Concerns Easily Top the List</a:t>
            </a:r>
            <a:endParaRPr lang="en-US" i="1" dirty="0">
              <a:solidFill>
                <a:schemeClr val="tx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9EBC73-AEC4-16B8-9C54-FB5A2AFA9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455" y="576010"/>
            <a:ext cx="3432345" cy="540762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58D5905-1AA4-991D-0DCB-ADF37EBC48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017798"/>
            <a:ext cx="6228967" cy="2099062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961188-A74E-B966-B6BB-095443438FBB}"/>
              </a:ext>
            </a:extLst>
          </p:cNvPr>
          <p:cNvSpPr txBox="1">
            <a:spLocks/>
          </p:cNvSpPr>
          <p:nvPr/>
        </p:nvSpPr>
        <p:spPr>
          <a:xfrm>
            <a:off x="76200" y="5257800"/>
            <a:ext cx="10439400" cy="11003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16% haven’t visited because they have no interest or desire to go</a:t>
            </a:r>
          </a:p>
          <a:p>
            <a:pPr lvl="1"/>
            <a:r>
              <a:rPr lang="en-US" dirty="0"/>
              <a:t>30% of non-Whites say it’s the main reason</a:t>
            </a:r>
          </a:p>
          <a:p>
            <a:r>
              <a:rPr lang="en-US" dirty="0"/>
              <a:t>COVID protocols (8%), no friends/family (7%), and wait times (7%) are other significant barriers.</a:t>
            </a:r>
          </a:p>
        </p:txBody>
      </p:sp>
    </p:spTree>
    <p:extLst>
      <p:ext uri="{BB962C8B-B14F-4D97-AF65-F5344CB8AC3E}">
        <p14:creationId xmlns:p14="http://schemas.microsoft.com/office/powerpoint/2010/main" val="346762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59AAEA4-7E41-0D5B-D462-CBFD7370FF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9243500"/>
              </p:ext>
            </p:extLst>
          </p:nvPr>
        </p:nvGraphicFramePr>
        <p:xfrm>
          <a:off x="6228136" y="576010"/>
          <a:ext cx="5852664" cy="3149413"/>
        </p:xfrm>
        <a:graphic>
          <a:graphicData uri="http://schemas.openxmlformats.org/drawingml/2006/table">
            <a:tbl>
              <a:tblPr/>
              <a:tblGrid>
                <a:gridCol w="1393400">
                  <a:extLst>
                    <a:ext uri="{9D8B030D-6E8A-4147-A177-3AD203B41FA5}">
                      <a16:colId xmlns:a16="http://schemas.microsoft.com/office/drawing/2014/main" val="3105710746"/>
                    </a:ext>
                  </a:extLst>
                </a:gridCol>
                <a:gridCol w="1834510">
                  <a:extLst>
                    <a:ext uri="{9D8B030D-6E8A-4147-A177-3AD203B41FA5}">
                      <a16:colId xmlns:a16="http://schemas.microsoft.com/office/drawing/2014/main" val="1924753653"/>
                    </a:ext>
                  </a:extLst>
                </a:gridCol>
                <a:gridCol w="529679">
                  <a:extLst>
                    <a:ext uri="{9D8B030D-6E8A-4147-A177-3AD203B41FA5}">
                      <a16:colId xmlns:a16="http://schemas.microsoft.com/office/drawing/2014/main" val="4026684728"/>
                    </a:ext>
                  </a:extLst>
                </a:gridCol>
                <a:gridCol w="562856">
                  <a:extLst>
                    <a:ext uri="{9D8B030D-6E8A-4147-A177-3AD203B41FA5}">
                      <a16:colId xmlns:a16="http://schemas.microsoft.com/office/drawing/2014/main" val="279911397"/>
                    </a:ext>
                  </a:extLst>
                </a:gridCol>
                <a:gridCol w="562856">
                  <a:extLst>
                    <a:ext uri="{9D8B030D-6E8A-4147-A177-3AD203B41FA5}">
                      <a16:colId xmlns:a16="http://schemas.microsoft.com/office/drawing/2014/main" val="113750061"/>
                    </a:ext>
                  </a:extLst>
                </a:gridCol>
                <a:gridCol w="552433">
                  <a:extLst>
                    <a:ext uri="{9D8B030D-6E8A-4147-A177-3AD203B41FA5}">
                      <a16:colId xmlns:a16="http://schemas.microsoft.com/office/drawing/2014/main" val="2324013763"/>
                    </a:ext>
                  </a:extLst>
                </a:gridCol>
                <a:gridCol w="416930">
                  <a:extLst>
                    <a:ext uri="{9D8B030D-6E8A-4147-A177-3AD203B41FA5}">
                      <a16:colId xmlns:a16="http://schemas.microsoft.com/office/drawing/2014/main" val="569599613"/>
                    </a:ext>
                  </a:extLst>
                </a:gridCol>
              </a:tblGrid>
              <a:tr h="24493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8709" marR="8709" marT="870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467002"/>
                  </a:ext>
                </a:extLst>
              </a:tr>
              <a:tr h="212274">
                <a:tc rowSpan="1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Reasons for Not Visiting Tijuana and Northern Baja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Safety concerns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798266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interest/reason/desire to go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063171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passport/Don't travel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040923"/>
                  </a:ext>
                </a:extLst>
              </a:tr>
              <a:tr h="1667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 protocols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855098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family, friends in the region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31213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 border wait times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371248"/>
                  </a:ext>
                </a:extLst>
              </a:tr>
              <a:tr h="159206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time to go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942078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Don’t speak the language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934825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Unaware of things to do in the region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76148"/>
                  </a:ext>
                </a:extLst>
              </a:tr>
              <a:tr h="200611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one to travel with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501461"/>
                  </a:ext>
                </a:extLst>
              </a:tr>
              <a:tr h="159206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431796"/>
                  </a:ext>
                </a:extLst>
              </a:tr>
              <a:tr h="159206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Unsure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r>
                        <a:rPr lang="en-US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390786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6116937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The Black community sees long border wait times as a reason for not visiting more than other ethnic groups</a:t>
            </a:r>
          </a:p>
          <a:p>
            <a:pPr lvl="0"/>
            <a:r>
              <a:rPr lang="en-US" dirty="0"/>
              <a:t>AAPI residents more frequently have no interest or desire to visit</a:t>
            </a:r>
          </a:p>
          <a:p>
            <a:pPr lvl="0"/>
            <a:r>
              <a:rPr lang="en-US" dirty="0"/>
              <a:t>Latinos very rarely to point to not having friends or family in the region.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7B9E2D-4B9F-59D0-F997-8155168A8CBF}"/>
              </a:ext>
            </a:extLst>
          </p:cNvPr>
          <p:cNvSpPr/>
          <p:nvPr/>
        </p:nvSpPr>
        <p:spPr>
          <a:xfrm>
            <a:off x="10575642" y="2165298"/>
            <a:ext cx="533400" cy="2286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FB63E24-1BAA-5AA8-78C7-7F8957B9A6A7}"/>
              </a:ext>
            </a:extLst>
          </p:cNvPr>
          <p:cNvSpPr/>
          <p:nvPr/>
        </p:nvSpPr>
        <p:spPr>
          <a:xfrm>
            <a:off x="11109042" y="1111524"/>
            <a:ext cx="533400" cy="2286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D936552-24D6-BB2D-CFE6-0C9418197B7B}"/>
              </a:ext>
            </a:extLst>
          </p:cNvPr>
          <p:cNvSpPr/>
          <p:nvPr/>
        </p:nvSpPr>
        <p:spPr>
          <a:xfrm>
            <a:off x="10025224" y="1871886"/>
            <a:ext cx="533400" cy="2286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9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Impressions of Northern Baja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29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887200" cy="1100390"/>
          </a:xfrm>
        </p:spPr>
        <p:txBody>
          <a:bodyPr>
            <a:noAutofit/>
          </a:bodyPr>
          <a:lstStyle/>
          <a:p>
            <a:r>
              <a:rPr lang="en-US" dirty="0"/>
              <a:t>Despite being geographical neighbors, 45% have no impression or a neutral impression of northern Baja</a:t>
            </a:r>
          </a:p>
          <a:p>
            <a:r>
              <a:rPr lang="en-US" dirty="0"/>
              <a:t>And the region has as many fans (26%) as critics (28%)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Large Minority Draw a Blank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0C71806-7C79-37B0-6E2A-494BF2B8CCCF}"/>
              </a:ext>
            </a:extLst>
          </p:cNvPr>
          <p:cNvSpPr txBox="1">
            <a:spLocks/>
          </p:cNvSpPr>
          <p:nvPr/>
        </p:nvSpPr>
        <p:spPr>
          <a:xfrm>
            <a:off x="7543800" y="5221142"/>
            <a:ext cx="4572000" cy="17099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Most non-visitors don’t know the area</a:t>
            </a:r>
          </a:p>
          <a:p>
            <a:r>
              <a:rPr lang="en-US" dirty="0"/>
              <a:t>One-timers are negative</a:t>
            </a:r>
          </a:p>
          <a:p>
            <a:r>
              <a:rPr lang="en-US" dirty="0"/>
              <a:t>But multiple visits improve opinions.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DA01FB-5240-1924-7176-FD95BBE0F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333" y="1310831"/>
            <a:ext cx="10933333" cy="140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1783559-46A1-0A58-F941-6B8B54C0E0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5292" y="2745466"/>
            <a:ext cx="3796037" cy="2475676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3EB141F-9233-BF3C-73FE-B8BEF28B7FA6}"/>
              </a:ext>
            </a:extLst>
          </p:cNvPr>
          <p:cNvSpPr txBox="1">
            <a:spLocks/>
          </p:cNvSpPr>
          <p:nvPr/>
        </p:nvSpPr>
        <p:spPr>
          <a:xfrm>
            <a:off x="228599" y="2763391"/>
            <a:ext cx="7822221" cy="1111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Views largely come down to the safety issue and visitation</a:t>
            </a:r>
          </a:p>
          <a:p>
            <a:r>
              <a:rPr lang="en-US" dirty="0"/>
              <a:t>Those who don’t visit specifically because they’re concerned about safety savage the area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B9F6ABE-374A-B683-0480-63E3D0F2C0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852284"/>
            <a:ext cx="7391400" cy="262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7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uiExpand="1" build="p"/>
      <p:bldP spid="1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4">
            <a:extLst>
              <a:ext uri="{FF2B5EF4-FFF2-40B4-BE49-F238E27FC236}">
                <a16:creationId xmlns:a16="http://schemas.microsoft.com/office/drawing/2014/main" id="{D3C68FED-E5E6-C71B-F664-B3F26E3315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5185849"/>
              </p:ext>
            </p:extLst>
          </p:nvPr>
        </p:nvGraphicFramePr>
        <p:xfrm>
          <a:off x="5410200" y="631790"/>
          <a:ext cx="6564752" cy="2133597"/>
        </p:xfrm>
        <a:graphic>
          <a:graphicData uri="http://schemas.openxmlformats.org/drawingml/2006/table">
            <a:tbl>
              <a:tblPr/>
              <a:tblGrid>
                <a:gridCol w="2367345">
                  <a:extLst>
                    <a:ext uri="{9D8B030D-6E8A-4147-A177-3AD203B41FA5}">
                      <a16:colId xmlns:a16="http://schemas.microsoft.com/office/drawing/2014/main" val="3105710746"/>
                    </a:ext>
                  </a:extLst>
                </a:gridCol>
                <a:gridCol w="1253301">
                  <a:extLst>
                    <a:ext uri="{9D8B030D-6E8A-4147-A177-3AD203B41FA5}">
                      <a16:colId xmlns:a16="http://schemas.microsoft.com/office/drawing/2014/main" val="1924753653"/>
                    </a:ext>
                  </a:extLst>
                </a:gridCol>
                <a:gridCol w="594125">
                  <a:extLst>
                    <a:ext uri="{9D8B030D-6E8A-4147-A177-3AD203B41FA5}">
                      <a16:colId xmlns:a16="http://schemas.microsoft.com/office/drawing/2014/main" val="4026684728"/>
                    </a:ext>
                  </a:extLst>
                </a:gridCol>
                <a:gridCol w="631338">
                  <a:extLst>
                    <a:ext uri="{9D8B030D-6E8A-4147-A177-3AD203B41FA5}">
                      <a16:colId xmlns:a16="http://schemas.microsoft.com/office/drawing/2014/main" val="279911397"/>
                    </a:ext>
                  </a:extLst>
                </a:gridCol>
                <a:gridCol w="631338">
                  <a:extLst>
                    <a:ext uri="{9D8B030D-6E8A-4147-A177-3AD203B41FA5}">
                      <a16:colId xmlns:a16="http://schemas.microsoft.com/office/drawing/2014/main" val="113750061"/>
                    </a:ext>
                  </a:extLst>
                </a:gridCol>
                <a:gridCol w="619647">
                  <a:extLst>
                    <a:ext uri="{9D8B030D-6E8A-4147-A177-3AD203B41FA5}">
                      <a16:colId xmlns:a16="http://schemas.microsoft.com/office/drawing/2014/main" val="2324013763"/>
                    </a:ext>
                  </a:extLst>
                </a:gridCol>
                <a:gridCol w="467658">
                  <a:extLst>
                    <a:ext uri="{9D8B030D-6E8A-4147-A177-3AD203B41FA5}">
                      <a16:colId xmlns:a16="http://schemas.microsoft.com/office/drawing/2014/main" val="569599613"/>
                    </a:ext>
                  </a:extLst>
                </a:gridCol>
              </a:tblGrid>
              <a:tr h="4000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8709" marR="8709" marT="870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467002"/>
                  </a:ext>
                </a:extLst>
              </a:tr>
              <a:tr h="3467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Impression of Northern Baja California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Impression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798266"/>
                  </a:ext>
                </a:extLst>
              </a:tr>
              <a:tr h="3095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 negative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063171"/>
                  </a:ext>
                </a:extLst>
              </a:tr>
              <a:tr h="2847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Somewhat negative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040923"/>
                  </a:ext>
                </a:extLst>
              </a:tr>
              <a:tr h="2724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Neutral/Unsure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855098"/>
                  </a:ext>
                </a:extLst>
              </a:tr>
              <a:tr h="260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Somewhat positive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31213"/>
                  </a:ext>
                </a:extLst>
              </a:tr>
              <a:tr h="260032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Very positive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371248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576010"/>
            <a:ext cx="5193151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Most Blacks have no impression of northern Baja </a:t>
            </a:r>
          </a:p>
          <a:p>
            <a:pPr lvl="0"/>
            <a:r>
              <a:rPr lang="en-US" dirty="0"/>
              <a:t>Most AAPI residents have no impression</a:t>
            </a:r>
          </a:p>
          <a:p>
            <a:pPr lvl="1"/>
            <a:r>
              <a:rPr lang="en-US" dirty="0"/>
              <a:t>What impression there are </a:t>
            </a:r>
            <a:r>
              <a:rPr lang="en-US" dirty="0" err="1"/>
              <a:t>are</a:t>
            </a:r>
            <a:r>
              <a:rPr lang="en-US" dirty="0"/>
              <a:t> negative</a:t>
            </a:r>
          </a:p>
          <a:p>
            <a:pPr lvl="1"/>
            <a:r>
              <a:rPr lang="en-US" dirty="0"/>
              <a:t>None in our sample voiced very positive views of the region</a:t>
            </a:r>
          </a:p>
          <a:p>
            <a:pPr lvl="0"/>
            <a:r>
              <a:rPr lang="en-US" dirty="0"/>
              <a:t>Latinos frequently hold more positive views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7B9E2D-4B9F-59D0-F997-8155168A8CBF}"/>
              </a:ext>
            </a:extLst>
          </p:cNvPr>
          <p:cNvSpPr/>
          <p:nvPr/>
        </p:nvSpPr>
        <p:spPr>
          <a:xfrm>
            <a:off x="10896600" y="1066800"/>
            <a:ext cx="561109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C3ADDF-EBF0-DA32-C40E-C69FA3D0E3C5}"/>
              </a:ext>
            </a:extLst>
          </p:cNvPr>
          <p:cNvSpPr txBox="1">
            <a:spLocks/>
          </p:cNvSpPr>
          <p:nvPr/>
        </p:nvSpPr>
        <p:spPr>
          <a:xfrm>
            <a:off x="73614" y="2902350"/>
            <a:ext cx="11813586" cy="14051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      overall and are twice as likely to have a very positive opinion</a:t>
            </a:r>
          </a:p>
          <a:p>
            <a:pPr lvl="1"/>
            <a:r>
              <a:rPr lang="en-US" dirty="0"/>
              <a:t>Despite visiting less frequently, Hispanics who consider themselves multi-racial like the area more often than White Hispanics. </a:t>
            </a:r>
          </a:p>
          <a:p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A494F93-F89E-4B64-F2BE-5076DEF7B29A}"/>
              </a:ext>
            </a:extLst>
          </p:cNvPr>
          <p:cNvSpPr/>
          <p:nvPr/>
        </p:nvSpPr>
        <p:spPr>
          <a:xfrm>
            <a:off x="10287000" y="1066800"/>
            <a:ext cx="561109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0CA7E0-AF32-80FD-0D05-BFCC80897DDA}"/>
              </a:ext>
            </a:extLst>
          </p:cNvPr>
          <p:cNvSpPr/>
          <p:nvPr/>
        </p:nvSpPr>
        <p:spPr>
          <a:xfrm>
            <a:off x="10896600" y="2487705"/>
            <a:ext cx="561109" cy="3048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FABE784-7433-691E-F56E-E4698A93D780}"/>
              </a:ext>
            </a:extLst>
          </p:cNvPr>
          <p:cNvSpPr/>
          <p:nvPr/>
        </p:nvSpPr>
        <p:spPr>
          <a:xfrm>
            <a:off x="9667621" y="2218765"/>
            <a:ext cx="561109" cy="533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91CC17D-CFFC-FB4F-B6F5-EA889774143D}"/>
              </a:ext>
            </a:extLst>
          </p:cNvPr>
          <p:cNvSpPr/>
          <p:nvPr/>
        </p:nvSpPr>
        <p:spPr>
          <a:xfrm>
            <a:off x="10896600" y="1371600"/>
            <a:ext cx="561109" cy="58674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0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  <p:bldP spid="5" grpId="0" uiExpand="1" build="p"/>
      <p:bldP spid="7" grpId="0" animBg="1"/>
      <p:bldP spid="8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3038" y="2895600"/>
            <a:ext cx="10205924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Are San Diego and Tijuana a Mega-Region?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33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887200" cy="1100390"/>
          </a:xfrm>
        </p:spPr>
        <p:txBody>
          <a:bodyPr>
            <a:noAutofit/>
          </a:bodyPr>
          <a:lstStyle/>
          <a:p>
            <a:r>
              <a:rPr lang="en-US" dirty="0"/>
              <a:t>Business boosters continue to pitch the two metropolises as a “mega-region” </a:t>
            </a:r>
          </a:p>
          <a:p>
            <a:r>
              <a:rPr lang="en-US" dirty="0"/>
              <a:t>However, most San Diego residents definitely view the two as distinct cities</a:t>
            </a:r>
          </a:p>
          <a:p>
            <a:r>
              <a:rPr lang="en-US" dirty="0"/>
              <a:t>San Diego is hugely influenced by Latino culture, but residents generally view the two cities as independent each other.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No, The Cities are Separate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0C71806-7C79-37B0-6E2A-494BF2B8CCCF}"/>
              </a:ext>
            </a:extLst>
          </p:cNvPr>
          <p:cNvSpPr txBox="1">
            <a:spLocks/>
          </p:cNvSpPr>
          <p:nvPr/>
        </p:nvSpPr>
        <p:spPr>
          <a:xfrm>
            <a:off x="76200" y="2942696"/>
            <a:ext cx="5334000" cy="17099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Upbeat residents are less likely to discount the "mega-region" concept</a:t>
            </a:r>
          </a:p>
          <a:p>
            <a:pPr lvl="1"/>
            <a:r>
              <a:rPr lang="en-US" dirty="0"/>
              <a:t>But even most of them aren’t buying it</a:t>
            </a:r>
          </a:p>
          <a:p>
            <a:r>
              <a:rPr lang="en-US" dirty="0"/>
              <a:t>Republicans are largely united in their belief that the two border cities are separate</a:t>
            </a:r>
          </a:p>
          <a:p>
            <a:r>
              <a:rPr lang="en-US" dirty="0"/>
              <a:t>Nonpartisans, minor party voters, non-registrants generally agree</a:t>
            </a:r>
          </a:p>
          <a:p>
            <a:r>
              <a:rPr lang="en-US" dirty="0"/>
              <a:t>However, &gt; one-third of Democrats believe the cities constitute a mega-region.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DE3D18-D150-1C5F-DA54-26638A3B0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676399"/>
            <a:ext cx="10933333" cy="13307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A97C980-8834-0413-EB83-AF1D2995D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7128" y="3276600"/>
            <a:ext cx="6840390" cy="3162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67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4" name="Rectangle 12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0FB64A6-1F5F-419C-9883-C2ECE81BC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7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 Diego County Issues Barometer</a:t>
            </a:r>
            <a:b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b="1" dirty="0">
                <a:solidFill>
                  <a:schemeClr val="bg1"/>
                </a:solidFill>
              </a:rPr>
              <a:t>Nov</a:t>
            </a:r>
            <a:r>
              <a:rPr lang="en-US" sz="22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. 2022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16171C-73AD-6125-FC80-7A6337DD6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1550464"/>
            <a:ext cx="4267200" cy="15441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4BFB2B-3F8A-07E2-D815-265B57CE65BB}"/>
              </a:ext>
            </a:extLst>
          </p:cNvPr>
          <p:cNvSpPr txBox="1"/>
          <p:nvPr/>
        </p:nvSpPr>
        <p:spPr>
          <a:xfrm>
            <a:off x="4811805" y="3763415"/>
            <a:ext cx="6096000" cy="1367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Residents Wary of Northern Baja, as Security Concerns are Up and Visitation is Down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 Diego-Tijuana not Considered a “Mega Region,” But Funding Sewage Treatment is Lauded</a:t>
            </a:r>
          </a:p>
        </p:txBody>
      </p:sp>
    </p:spTree>
    <p:extLst>
      <p:ext uri="{BB962C8B-B14F-4D97-AF65-F5344CB8AC3E}">
        <p14:creationId xmlns:p14="http://schemas.microsoft.com/office/powerpoint/2010/main" val="1042398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576010"/>
            <a:ext cx="6019799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The three communities don’t see San Diego and Tijuana as a mega-region</a:t>
            </a:r>
          </a:p>
          <a:p>
            <a:pPr lvl="0"/>
            <a:r>
              <a:rPr lang="en-US" dirty="0"/>
              <a:t>However, 43% of multi-racial Hispanics do see it that way </a:t>
            </a:r>
          </a:p>
          <a:p>
            <a:pPr lvl="0"/>
            <a:r>
              <a:rPr lang="en-US" dirty="0"/>
              <a:t>On the other hand, fewer White Hispanics agree with the mega-region concept.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pic>
        <p:nvPicPr>
          <p:cNvPr id="11" name="Picture 10" descr="Table&#10;&#10;Description automatically generated">
            <a:extLst>
              <a:ext uri="{FF2B5EF4-FFF2-40B4-BE49-F238E27FC236}">
                <a16:creationId xmlns:a16="http://schemas.microsoft.com/office/drawing/2014/main" id="{CC3BEB47-3548-CABB-DF59-416F4ED85B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024" y="631790"/>
            <a:ext cx="5872399" cy="163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84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885114"/>
            <a:ext cx="9443924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Funding Wastewater Treatment Facilities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2039600" cy="719390"/>
          </a:xfrm>
        </p:spPr>
        <p:txBody>
          <a:bodyPr>
            <a:noAutofit/>
          </a:bodyPr>
          <a:lstStyle/>
          <a:p>
            <a:r>
              <a:rPr lang="en-US" dirty="0"/>
              <a:t>San Diegans reject the “mega-region” concept but 72% want the US to pay for treatment plants located across the border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Most Support Funding Sewage Treatment in Mexico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0C71806-7C79-37B0-6E2A-494BF2B8CCCF}"/>
              </a:ext>
            </a:extLst>
          </p:cNvPr>
          <p:cNvSpPr txBox="1">
            <a:spLocks/>
          </p:cNvSpPr>
          <p:nvPr/>
        </p:nvSpPr>
        <p:spPr>
          <a:xfrm>
            <a:off x="76200" y="2650585"/>
            <a:ext cx="11887200" cy="8546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Opinions are unrelated to feelings about northern Baja or even how often someone visits the area</a:t>
            </a:r>
          </a:p>
          <a:p>
            <a:r>
              <a:rPr lang="en-US" dirty="0"/>
              <a:t>This is more about tapping San Diegan’s pride in their beaches, which are a major tourism driver</a:t>
            </a:r>
          </a:p>
          <a:p>
            <a:endParaRPr lang="en-US" dirty="0"/>
          </a:p>
        </p:txBody>
      </p:sp>
      <p:graphicFrame>
        <p:nvGraphicFramePr>
          <p:cNvPr id="2" name="Chart 87">
            <a:extLst>
              <a:ext uri="{FF2B5EF4-FFF2-40B4-BE49-F238E27FC236}">
                <a16:creationId xmlns:a16="http://schemas.microsoft.com/office/drawing/2014/main" id="{34710B19-C92A-C8B1-22E9-B255342260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1622021"/>
              </p:ext>
            </p:extLst>
          </p:nvPr>
        </p:nvGraphicFramePr>
        <p:xfrm>
          <a:off x="533400" y="1200822"/>
          <a:ext cx="10934700" cy="140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EB55D08-D424-291D-00FB-BC9172912197}"/>
              </a:ext>
            </a:extLst>
          </p:cNvPr>
          <p:cNvSpPr txBox="1"/>
          <p:nvPr/>
        </p:nvSpPr>
        <p:spPr>
          <a:xfrm>
            <a:off x="819150" y="1258842"/>
            <a:ext cx="10553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1200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kumimoji="0" lang="en-US" sz="1200" b="1" i="0" u="none" strike="noStrike" kern="1200" cap="all" spc="12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OPINION OF PAYING FOR WASTEWATER TREATMENT FACILITIES IN MEXICO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DC7618-9157-0858-D8FD-1462FB479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8693" y="3429000"/>
            <a:ext cx="6197107" cy="2977042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621F302-2F77-0B37-10BC-560F7C10A545}"/>
              </a:ext>
            </a:extLst>
          </p:cNvPr>
          <p:cNvSpPr txBox="1">
            <a:spLocks/>
          </p:cNvSpPr>
          <p:nvPr/>
        </p:nvSpPr>
        <p:spPr>
          <a:xfrm>
            <a:off x="76200" y="3336385"/>
            <a:ext cx="5715000" cy="29770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Residents who feel good about the county's direction are very gung-ho about the project </a:t>
            </a:r>
          </a:p>
          <a:p>
            <a:r>
              <a:rPr lang="en-US" dirty="0"/>
              <a:t>But the widespread support from less positive residents cements this as a popular endeavor </a:t>
            </a:r>
          </a:p>
          <a:p>
            <a:r>
              <a:rPr lang="en-US" dirty="0"/>
              <a:t>Unhappy residents are much less in favor, but even most them are supportive</a:t>
            </a:r>
          </a:p>
          <a:p>
            <a:r>
              <a:rPr lang="en-US" dirty="0"/>
              <a:t>Support will soften – but not evaporate -- if things turn sour, as in a recession.</a:t>
            </a:r>
          </a:p>
        </p:txBody>
      </p:sp>
    </p:spTree>
    <p:extLst>
      <p:ext uri="{BB962C8B-B14F-4D97-AF65-F5344CB8AC3E}">
        <p14:creationId xmlns:p14="http://schemas.microsoft.com/office/powerpoint/2010/main" val="249478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uiExpand="1" build="p"/>
      <p:bldP spid="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1" y="576010"/>
            <a:ext cx="5257799" cy="14051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There are no differences when it comes to whether to fund the water treatment project.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pic>
        <p:nvPicPr>
          <p:cNvPr id="10" name="Picture 9" descr="Table&#10;&#10;Description automatically generated">
            <a:extLst>
              <a:ext uri="{FF2B5EF4-FFF2-40B4-BE49-F238E27FC236}">
                <a16:creationId xmlns:a16="http://schemas.microsoft.com/office/drawing/2014/main" id="{247D2DB5-7397-26FA-2D9E-DB09FABE0A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908" y="636272"/>
            <a:ext cx="6597516" cy="203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88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614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1BF6998-A2D4-4A04-8E52-9F2DC4A1354B}"/>
              </a:ext>
            </a:extLst>
          </p:cNvPr>
          <p:cNvSpPr/>
          <p:nvPr/>
        </p:nvSpPr>
        <p:spPr>
          <a:xfrm>
            <a:off x="10668000" y="0"/>
            <a:ext cx="152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40BCC41-0F5E-4F14-8242-C1A58CD9EA5E}"/>
              </a:ext>
            </a:extLst>
          </p:cNvPr>
          <p:cNvSpPr/>
          <p:nvPr/>
        </p:nvSpPr>
        <p:spPr>
          <a:xfrm>
            <a:off x="9608132" y="2283722"/>
            <a:ext cx="2119736" cy="2132141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A4816A0-0064-47E3-92D4-6C7FA0CD8E5F}"/>
              </a:ext>
            </a:extLst>
          </p:cNvPr>
          <p:cNvSpPr txBox="1">
            <a:spLocks/>
          </p:cNvSpPr>
          <p:nvPr/>
        </p:nvSpPr>
        <p:spPr>
          <a:xfrm>
            <a:off x="0" y="377990"/>
            <a:ext cx="7570418" cy="6251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Public Opinion · Public Policy · Organizations · Campaigns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1987 – Founded in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1988 – Phonecenters established in Riverside, CA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1990 – Phonecenters established in Reno, NV and San Diego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1992 – Predictive dialing installed to double interviewing capacity;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1993 – "The Edge" newsletter launches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1998 – Qualitative focus groups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2000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2003 – KPBS/Competitive Edge Research Poll and annual Super Bowl poll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2004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2005 –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2006 – SDIPR/CERC Opinion Barometer launched; Ballot measures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2008 – CERC calls San Diego Mayor’s race; Convenes post-election summit @ USD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2009 – Interviewer effects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2010 – Web-based interviewing and custom panels introduced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2012 – Dial-testing introduced; CERC calls San Diego Mayor’s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2013 – CERC calls San Diego Mayor’s race; Business Forecast survey launched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2014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2016 – CERC calls San Diego Mayor’s race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2017 – Phonecenter established in El Paso, TX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2018 – CERC calls CA Governor’s race (x2)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2019 – Ballot measure wording paper presented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2020 – Incumbent viability paper accepted for presentation at AAPOR Conference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John Nienstedt,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President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Insights Association 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SBA Entrepreneurial Success Award (2000)</a:t>
            </a:r>
          </a:p>
          <a:p>
            <a:pPr marL="342900" marR="0" lvl="0" indent="-342900" algn="l" defTabSz="381000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Pollster of the year (x7)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Rachel Lawler, MA Political Science: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Analyst 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Member, American Association for Public Opinion Research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Ronald Zavala: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Director of Operations</a:t>
            </a:r>
          </a:p>
          <a:p>
            <a:pPr marL="342900" marR="0" lvl="0" indent="-342900" algn="l" defTabSz="3810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James Iwu: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Research Assistant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08712E-A378-4D24-88F0-5157BED7D9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4460" y="2696887"/>
            <a:ext cx="1647085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146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Page | </a:t>
            </a:r>
            <a:fld id="{C285602A-04E9-4056-BEF7-4A72165C298E}" type="slidenum">
              <a:rPr lang="en-US">
                <a:solidFill>
                  <a:prstClr val="white"/>
                </a:solidFill>
                <a:latin typeface="Calibri"/>
              </a:rPr>
              <a:pPr>
                <a:defRPr/>
              </a:pPr>
              <a:t>3</a:t>
            </a:fld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952" y="45050"/>
            <a:ext cx="8981848" cy="586740"/>
          </a:xfrm>
        </p:spPr>
        <p:txBody>
          <a:bodyPr>
            <a:noAutofit/>
          </a:bodyPr>
          <a:lstStyle/>
          <a:p>
            <a:r>
              <a:rPr lang="en-US" dirty="0"/>
              <a:t>Summary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99D648-8F97-4C0C-A5B8-923543BFF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8991600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dirty="0"/>
              <a:t>Research Objective:	</a:t>
            </a:r>
            <a:r>
              <a:rPr lang="en-US" sz="1400" dirty="0"/>
              <a:t>	Explore </a:t>
            </a:r>
            <a:r>
              <a:rPr lang="en-US" sz="1400" dirty="0" err="1"/>
              <a:t>crossborder</a:t>
            </a:r>
            <a:r>
              <a:rPr lang="en-US" sz="1400" dirty="0"/>
              <a:t> issues</a:t>
            </a:r>
          </a:p>
          <a:p>
            <a:pPr>
              <a:buNone/>
            </a:pPr>
            <a:r>
              <a:rPr lang="en-US" sz="1400" b="1" dirty="0"/>
              <a:t>Sample Size:</a:t>
            </a:r>
            <a:r>
              <a:rPr lang="en-US" sz="1400" dirty="0"/>
              <a:t>		n=504</a:t>
            </a:r>
          </a:p>
          <a:p>
            <a:pPr>
              <a:buNone/>
            </a:pPr>
            <a:r>
              <a:rPr lang="en-US" sz="1400" b="1" dirty="0"/>
              <a:t>Margin of Sampling Error:</a:t>
            </a:r>
            <a:r>
              <a:rPr lang="en-US" sz="1400" dirty="0"/>
              <a:t>	± 4.4%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Confidence Level:</a:t>
            </a:r>
            <a:r>
              <a:rPr lang="en-US" sz="1400" dirty="0"/>
              <a:t>		95%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Sample Methodology:		</a:t>
            </a:r>
            <a:r>
              <a:rPr lang="en-US" sz="1400" dirty="0"/>
              <a:t>Simple random sampling from listed sample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Jurisdiction:</a:t>
            </a:r>
            <a:r>
              <a:rPr lang="en-US" sz="1400" dirty="0"/>
              <a:t>			San Diego County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Eligibility:	</a:t>
            </a:r>
            <a:r>
              <a:rPr lang="en-US" sz="1400" dirty="0"/>
              <a:t>		Adult residents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Interview Methods:</a:t>
            </a:r>
            <a:r>
              <a:rPr lang="en-US" sz="1400" dirty="0"/>
              <a:t>		Telephone (including cell phones), e-mail push-to-web, text push-to-web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Field Dates:</a:t>
            </a:r>
            <a:r>
              <a:rPr lang="en-US" sz="1400" dirty="0"/>
              <a:t>			September 2-10, 2022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Field Facility:</a:t>
            </a:r>
            <a:r>
              <a:rPr lang="en-US" sz="1400" dirty="0"/>
              <a:t>		Competitive Edge Research, El Paso TX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Project Director:</a:t>
            </a:r>
            <a:r>
              <a:rPr lang="en-US" sz="1400" dirty="0"/>
              <a:t>		John Nienstedt, Sr.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Research Analyst:		</a:t>
            </a:r>
            <a:r>
              <a:rPr lang="en-US" sz="1400" dirty="0"/>
              <a:t>Rachel Lawler</a:t>
            </a:r>
          </a:p>
          <a:p>
            <a:pPr marL="633413" indent="-633413">
              <a:lnSpc>
                <a:spcPct val="110000"/>
              </a:lnSpc>
              <a:buNone/>
            </a:pPr>
            <a:r>
              <a:rPr lang="en-US" sz="1400" b="1" dirty="0"/>
              <a:t>Research Assistant:</a:t>
            </a:r>
            <a:r>
              <a:rPr lang="en-US" sz="1400" dirty="0"/>
              <a:t>		James Iwu</a:t>
            </a:r>
          </a:p>
          <a:p>
            <a:pPr marL="633413" indent="-633413">
              <a:lnSpc>
                <a:spcPct val="110000"/>
              </a:lnSpc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6124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Background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203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887200" cy="4148390"/>
          </a:xfrm>
        </p:spPr>
        <p:txBody>
          <a:bodyPr>
            <a:noAutofit/>
          </a:bodyPr>
          <a:lstStyle/>
          <a:p>
            <a:r>
              <a:rPr lang="en-US" dirty="0"/>
              <a:t>Before the pandemic, more than 100,000 people crossed the San Diego-Tijuana border every day</a:t>
            </a:r>
          </a:p>
          <a:p>
            <a:r>
              <a:rPr lang="en-US" dirty="0"/>
              <a:t>Boosters have heralded our area a “mega-region” </a:t>
            </a:r>
          </a:p>
          <a:p>
            <a:r>
              <a:rPr lang="en-US" dirty="0"/>
              <a:t>However, safety concerns seem endemic </a:t>
            </a:r>
          </a:p>
          <a:p>
            <a:r>
              <a:rPr lang="en-US" dirty="0"/>
              <a:t>Sewage from Tijuana entering the Pacific Ocean is another challenge</a:t>
            </a:r>
          </a:p>
          <a:p>
            <a:pPr lvl="1"/>
            <a:r>
              <a:rPr lang="en-US" dirty="0"/>
              <a:t>An American proposal to treat the water in Mexico is being considered.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5050"/>
            <a:ext cx="105156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San Ysidro is 1 of the World’s Busiest Border Crossings</a:t>
            </a:r>
          </a:p>
        </p:txBody>
      </p:sp>
    </p:spTree>
    <p:extLst>
      <p:ext uri="{BB962C8B-B14F-4D97-AF65-F5344CB8AC3E}">
        <p14:creationId xmlns:p14="http://schemas.microsoft.com/office/powerpoint/2010/main" val="3751733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Tijuana and Northern Baja Visitation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522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11963400" cy="3081590"/>
          </a:xfrm>
        </p:spPr>
        <p:txBody>
          <a:bodyPr>
            <a:noAutofit/>
          </a:bodyPr>
          <a:lstStyle/>
          <a:p>
            <a:r>
              <a:rPr lang="en-US" dirty="0"/>
              <a:t>COVID-19 shut down nonessential crossings for 20 months, with the border only reopening in November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050"/>
            <a:ext cx="11734800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71% Haven’t Visited Tijuana or Northern Baja in the Past Year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D4F76D-DAF9-D278-502A-9ABB96A668DA}"/>
              </a:ext>
            </a:extLst>
          </p:cNvPr>
          <p:cNvSpPr txBox="1">
            <a:spLocks/>
          </p:cNvSpPr>
          <p:nvPr/>
        </p:nvSpPr>
        <p:spPr>
          <a:xfrm>
            <a:off x="76200" y="2404810"/>
            <a:ext cx="11963400" cy="3081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29% have made at least one trip south of the border</a:t>
            </a:r>
          </a:p>
          <a:p>
            <a:pPr lvl="1"/>
            <a:r>
              <a:rPr lang="en-US" dirty="0"/>
              <a:t>Most visitors are Hispanic</a:t>
            </a:r>
          </a:p>
          <a:p>
            <a:pPr lvl="1"/>
            <a:r>
              <a:rPr lang="en-US" dirty="0"/>
              <a:t>Among non-Hispanics, north coastal residents in cities like Carlsbad or Oceanside are more likely to visit</a:t>
            </a:r>
          </a:p>
          <a:p>
            <a:r>
              <a:rPr lang="en-US" dirty="0"/>
              <a:t>County residents average 2 visits per year</a:t>
            </a:r>
          </a:p>
          <a:p>
            <a:pPr lvl="1"/>
            <a:r>
              <a:rPr lang="en-US" dirty="0"/>
              <a:t>Rises to 8.4 crossings if the resident lives in the south suburbs.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6E2BA0-CC49-876B-AA79-7D7574466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462" y="856096"/>
            <a:ext cx="10931075" cy="140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5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B779E420-33E7-ECCF-7BC6-0FF0F4F2A3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4375731"/>
              </p:ext>
            </p:extLst>
          </p:nvPr>
        </p:nvGraphicFramePr>
        <p:xfrm>
          <a:off x="6447519" y="762000"/>
          <a:ext cx="5650352" cy="2133597"/>
        </p:xfrm>
        <a:graphic>
          <a:graphicData uri="http://schemas.openxmlformats.org/drawingml/2006/table">
            <a:tbl>
              <a:tblPr/>
              <a:tblGrid>
                <a:gridCol w="2133601">
                  <a:extLst>
                    <a:ext uri="{9D8B030D-6E8A-4147-A177-3AD203B41FA5}">
                      <a16:colId xmlns:a16="http://schemas.microsoft.com/office/drawing/2014/main" val="3105710746"/>
                    </a:ext>
                  </a:extLst>
                </a:gridCol>
                <a:gridCol w="982728">
                  <a:extLst>
                    <a:ext uri="{9D8B030D-6E8A-4147-A177-3AD203B41FA5}">
                      <a16:colId xmlns:a16="http://schemas.microsoft.com/office/drawing/2014/main" val="1924753653"/>
                    </a:ext>
                  </a:extLst>
                </a:gridCol>
                <a:gridCol w="511370">
                  <a:extLst>
                    <a:ext uri="{9D8B030D-6E8A-4147-A177-3AD203B41FA5}">
                      <a16:colId xmlns:a16="http://schemas.microsoft.com/office/drawing/2014/main" val="4026684728"/>
                    </a:ext>
                  </a:extLst>
                </a:gridCol>
                <a:gridCol w="543399">
                  <a:extLst>
                    <a:ext uri="{9D8B030D-6E8A-4147-A177-3AD203B41FA5}">
                      <a16:colId xmlns:a16="http://schemas.microsoft.com/office/drawing/2014/main" val="279911397"/>
                    </a:ext>
                  </a:extLst>
                </a:gridCol>
                <a:gridCol w="543399">
                  <a:extLst>
                    <a:ext uri="{9D8B030D-6E8A-4147-A177-3AD203B41FA5}">
                      <a16:colId xmlns:a16="http://schemas.microsoft.com/office/drawing/2014/main" val="113750061"/>
                    </a:ext>
                  </a:extLst>
                </a:gridCol>
                <a:gridCol w="533337">
                  <a:extLst>
                    <a:ext uri="{9D8B030D-6E8A-4147-A177-3AD203B41FA5}">
                      <a16:colId xmlns:a16="http://schemas.microsoft.com/office/drawing/2014/main" val="2324013763"/>
                    </a:ext>
                  </a:extLst>
                </a:gridCol>
                <a:gridCol w="402518">
                  <a:extLst>
                    <a:ext uri="{9D8B030D-6E8A-4147-A177-3AD203B41FA5}">
                      <a16:colId xmlns:a16="http://schemas.microsoft.com/office/drawing/2014/main" val="569599613"/>
                    </a:ext>
                  </a:extLst>
                </a:gridCol>
              </a:tblGrid>
              <a:tr h="4000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8709" marR="8709" marT="8709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Latino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467002"/>
                  </a:ext>
                </a:extLst>
              </a:tr>
              <a:tr h="34671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Tijuana and </a:t>
                      </a:r>
                    </a:p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Baja</a:t>
                      </a:r>
                    </a:p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visitations</a:t>
                      </a:r>
                    </a:p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 past year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81%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85%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798266"/>
                  </a:ext>
                </a:extLst>
              </a:tr>
              <a:tr h="3095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063171"/>
                  </a:ext>
                </a:extLst>
              </a:tr>
              <a:tr h="28479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040923"/>
                  </a:ext>
                </a:extLst>
              </a:tr>
              <a:tr h="2724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3-5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6855098"/>
                  </a:ext>
                </a:extLst>
              </a:tr>
              <a:tr h="260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6-10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031213"/>
                  </a:ext>
                </a:extLst>
              </a:tr>
              <a:tr h="260032">
                <a:tc v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11+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3C0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8709" marR="8709" marT="8709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371248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76010"/>
            <a:ext cx="6116937" cy="491039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Slightly more than half of Latinos visited northern Baja during the past 12 months</a:t>
            </a:r>
          </a:p>
          <a:p>
            <a:pPr lvl="0"/>
            <a:r>
              <a:rPr lang="en-US" dirty="0"/>
              <a:t>Visitation is much more frequent</a:t>
            </a:r>
          </a:p>
          <a:p>
            <a:pPr lvl="1"/>
            <a:r>
              <a:rPr lang="en-US" dirty="0"/>
              <a:t>Hispanics who consider themselves not to be multi-racial (generally White Hispanics) visited more regularly than Hispanics who consider themselves to be multi-racial</a:t>
            </a:r>
          </a:p>
          <a:p>
            <a:pPr lvl="1"/>
            <a:r>
              <a:rPr lang="en-US" dirty="0"/>
              <a:t>Among Hispanics, lower levels of </a:t>
            </a:r>
            <a:r>
              <a:rPr lang="en-US" dirty="0" err="1"/>
              <a:t>Hispanicity</a:t>
            </a:r>
            <a:r>
              <a:rPr lang="en-US" dirty="0"/>
              <a:t> lead to more cross-border travel</a:t>
            </a:r>
          </a:p>
          <a:p>
            <a:pPr lvl="0"/>
            <a:r>
              <a:rPr lang="en-US" dirty="0"/>
              <a:t>Slightly fewer African Americans visited</a:t>
            </a:r>
          </a:p>
          <a:p>
            <a:pPr lvl="0"/>
            <a:r>
              <a:rPr lang="en-US" dirty="0"/>
              <a:t>Asian residents are half as likely as the wider population to visit</a:t>
            </a:r>
          </a:p>
          <a:p>
            <a:pPr lvl="1"/>
            <a:r>
              <a:rPr lang="en-US" dirty="0"/>
              <a:t>None in our sample visited &gt; 5 times.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9972" y="6584350"/>
            <a:ext cx="2133600" cy="2286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Page | </a:t>
            </a:r>
            <a:fld id="{C285602A-04E9-4056-BEF7-4A72165C298E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EB6AFBC-F397-4CB9-A631-AB8A206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99" y="45050"/>
            <a:ext cx="12039601" cy="58674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Closer Look at Our Ethnic Communities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37B9E2D-4B9F-59D0-F997-8155168A8CBF}"/>
              </a:ext>
            </a:extLst>
          </p:cNvPr>
          <p:cNvSpPr/>
          <p:nvPr/>
        </p:nvSpPr>
        <p:spPr>
          <a:xfrm>
            <a:off x="11183470" y="1230404"/>
            <a:ext cx="533400" cy="2286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F3DF591-7CC6-4E80-CECE-D52DAA1D1F4D}"/>
              </a:ext>
            </a:extLst>
          </p:cNvPr>
          <p:cNvSpPr/>
          <p:nvPr/>
        </p:nvSpPr>
        <p:spPr>
          <a:xfrm>
            <a:off x="10623176" y="1219198"/>
            <a:ext cx="533400" cy="22860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226A60A-D55F-75BB-7871-2048F30F1F1A}"/>
              </a:ext>
            </a:extLst>
          </p:cNvPr>
          <p:cNvSpPr/>
          <p:nvPr/>
        </p:nvSpPr>
        <p:spPr>
          <a:xfrm>
            <a:off x="10089776" y="1828799"/>
            <a:ext cx="533400" cy="106679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FD0D23D-4411-1569-7FFE-64131BB32981}"/>
              </a:ext>
            </a:extLst>
          </p:cNvPr>
          <p:cNvSpPr/>
          <p:nvPr/>
        </p:nvSpPr>
        <p:spPr>
          <a:xfrm>
            <a:off x="11156576" y="2364105"/>
            <a:ext cx="533400" cy="53149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  <p:bldP spid="10" grpId="0" animBg="1"/>
      <p:bldP spid="5" grpId="0" animBg="1"/>
      <p:bldP spid="5" grpId="1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DCFB1-C5F1-4634-A495-ED510146A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5076" y="2885114"/>
            <a:ext cx="8981848" cy="5334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Reasons for Visiting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E86D33-16E5-4EB7-BEAB-5869A149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| </a:t>
            </a:r>
            <a:fld id="{C285602A-04E9-4056-BEF7-4A72165C298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270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53385</TotalTime>
  <Words>2272</Words>
  <Application>Microsoft Office PowerPoint</Application>
  <PresentationFormat>Widescreen</PresentationFormat>
  <Paragraphs>388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Custom Design</vt:lpstr>
      <vt:lpstr>1_Custom Design</vt:lpstr>
      <vt:lpstr>PowerPoint Presentation</vt:lpstr>
      <vt:lpstr>San Diego County Issues Barometer  Nov. 2022 </vt:lpstr>
      <vt:lpstr>Summary</vt:lpstr>
      <vt:lpstr>Background</vt:lpstr>
      <vt:lpstr>San Ysidro is 1 of the World’s Busiest Border Crossings</vt:lpstr>
      <vt:lpstr>Tijuana and Northern Baja Visitation</vt:lpstr>
      <vt:lpstr>71% Haven’t Visited Tijuana or Northern Baja in the Past Year</vt:lpstr>
      <vt:lpstr>A Closer Look at Our Ethnic Communities</vt:lpstr>
      <vt:lpstr>Reasons for Visiting </vt:lpstr>
      <vt:lpstr>Nearly 4-in-10 Cross for Vacation/Sightseeing </vt:lpstr>
      <vt:lpstr>A Closer Look at Our Ethnic Communities</vt:lpstr>
      <vt:lpstr>Reasons for Not Visiting </vt:lpstr>
      <vt:lpstr>Safety Concerns Easily Top the List</vt:lpstr>
      <vt:lpstr>A Closer Look at Our Ethnic Communities</vt:lpstr>
      <vt:lpstr>Impressions of Northern Baja</vt:lpstr>
      <vt:lpstr>A Large Minority Draw a Blank</vt:lpstr>
      <vt:lpstr>A Closer Look at Our Ethnic Communities</vt:lpstr>
      <vt:lpstr>Are San Diego and Tijuana a Mega-Region?</vt:lpstr>
      <vt:lpstr>No, The Cities are Separate</vt:lpstr>
      <vt:lpstr>A Closer Look at Our Ethnic Communities</vt:lpstr>
      <vt:lpstr>Funding Wastewater Treatment Facilities</vt:lpstr>
      <vt:lpstr>Most Support Funding Sewage Treatment in Mexico</vt:lpstr>
      <vt:lpstr>A Closer Look at Our Ethnic Communities</vt:lpstr>
      <vt:lpstr>Thank You!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Iwu</dc:creator>
  <cp:lastModifiedBy>John Nienstedt</cp:lastModifiedBy>
  <cp:revision>849</cp:revision>
  <dcterms:created xsi:type="dcterms:W3CDTF">2021-01-07T20:53:58Z</dcterms:created>
  <dcterms:modified xsi:type="dcterms:W3CDTF">2022-11-22T21:57:08Z</dcterms:modified>
</cp:coreProperties>
</file>