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  <p:sldMasterId id="2147483665" r:id="rId3"/>
  </p:sldMasterIdLst>
  <p:notesMasterIdLst>
    <p:notesMasterId r:id="rId30"/>
  </p:notesMasterIdLst>
  <p:sldIdLst>
    <p:sldId id="1809" r:id="rId4"/>
    <p:sldId id="1524" r:id="rId5"/>
    <p:sldId id="859" r:id="rId6"/>
    <p:sldId id="2176" r:id="rId7"/>
    <p:sldId id="2149" r:id="rId8"/>
    <p:sldId id="2171" r:id="rId9"/>
    <p:sldId id="2173" r:id="rId10"/>
    <p:sldId id="2175" r:id="rId11"/>
    <p:sldId id="2160" r:id="rId12"/>
    <p:sldId id="2142" r:id="rId13"/>
    <p:sldId id="1971" r:id="rId14"/>
    <p:sldId id="2143" r:id="rId15"/>
    <p:sldId id="2161" r:id="rId16"/>
    <p:sldId id="2103" r:id="rId17"/>
    <p:sldId id="2153" r:id="rId18"/>
    <p:sldId id="2165" r:id="rId19"/>
    <p:sldId id="2166" r:id="rId20"/>
    <p:sldId id="2168" r:id="rId21"/>
    <p:sldId id="2169" r:id="rId22"/>
    <p:sldId id="2154" r:id="rId23"/>
    <p:sldId id="2155" r:id="rId24"/>
    <p:sldId id="2163" r:id="rId25"/>
    <p:sldId id="2156" r:id="rId26"/>
    <p:sldId id="2157" r:id="rId27"/>
    <p:sldId id="2152" r:id="rId28"/>
    <p:sldId id="2174" r:id="rId2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9DA3010-4C67-4BBC-B6B1-6184213A0B4C}">
          <p14:sldIdLst>
            <p14:sldId id="1809"/>
            <p14:sldId id="1524"/>
            <p14:sldId id="859"/>
            <p14:sldId id="2176"/>
            <p14:sldId id="2149"/>
            <p14:sldId id="2171"/>
            <p14:sldId id="2173"/>
            <p14:sldId id="2175"/>
            <p14:sldId id="2160"/>
            <p14:sldId id="2142"/>
            <p14:sldId id="1971"/>
            <p14:sldId id="2143"/>
            <p14:sldId id="2161"/>
            <p14:sldId id="2103"/>
            <p14:sldId id="2153"/>
            <p14:sldId id="2165"/>
            <p14:sldId id="2166"/>
            <p14:sldId id="2168"/>
            <p14:sldId id="2169"/>
            <p14:sldId id="2154"/>
            <p14:sldId id="2155"/>
            <p14:sldId id="2163"/>
            <p14:sldId id="2156"/>
            <p14:sldId id="2157"/>
            <p14:sldId id="2152"/>
            <p14:sldId id="21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Iwu" initials="JI" lastIdx="112" clrIdx="0"/>
  <p:cmAuthor id="7" name="Rachel Ward" initials="RW" lastIdx="19" clrIdx="7">
    <p:extLst>
      <p:ext uri="{19B8F6BF-5375-455C-9EA6-DF929625EA0E}">
        <p15:presenceInfo xmlns:p15="http://schemas.microsoft.com/office/powerpoint/2012/main" userId="6418d0602466b2a2" providerId="Windows Live"/>
      </p:ext>
    </p:extLst>
  </p:cmAuthor>
  <p:cmAuthor id="1" name="John Nienstedt" initials="JN" lastIdx="149" clrIdx="1"/>
  <p:cmAuthor id="8" name="Simone Aldern" initials="SA" lastIdx="96" clrIdx="8">
    <p:extLst>
      <p:ext uri="{19B8F6BF-5375-455C-9EA6-DF929625EA0E}">
        <p15:presenceInfo xmlns:p15="http://schemas.microsoft.com/office/powerpoint/2012/main" userId="S::simone@cerc.net::ec2d880d-96bd-461f-8813-7c02a9f1da84" providerId="AD"/>
      </p:ext>
    </p:extLst>
  </p:cmAuthor>
  <p:cmAuthor id="2" name="Jenny Holland" initials="JLH" lastIdx="9" clrIdx="2"/>
  <p:cmAuthor id="9" name="Sebastian Bonilla" initials="SB" lastIdx="11" clrIdx="9">
    <p:extLst>
      <p:ext uri="{19B8F6BF-5375-455C-9EA6-DF929625EA0E}">
        <p15:presenceInfo xmlns:p15="http://schemas.microsoft.com/office/powerpoint/2012/main" userId="S::sebastian@cerc.net::3f390d5e-d57e-4e56-b18f-db8dba7e2656" providerId="AD"/>
      </p:ext>
    </p:extLst>
  </p:cmAuthor>
  <p:cmAuthor id="3" name="John" initials="J" lastIdx="12" clrIdx="3">
    <p:extLst>
      <p:ext uri="{19B8F6BF-5375-455C-9EA6-DF929625EA0E}">
        <p15:presenceInfo xmlns:p15="http://schemas.microsoft.com/office/powerpoint/2012/main" userId="John" providerId="None"/>
      </p:ext>
    </p:extLst>
  </p:cmAuthor>
  <p:cmAuthor id="4" name="Jenny Holland" initials="JH" lastIdx="66" clrIdx="4">
    <p:extLst>
      <p:ext uri="{19B8F6BF-5375-455C-9EA6-DF929625EA0E}">
        <p15:presenceInfo xmlns:p15="http://schemas.microsoft.com/office/powerpoint/2012/main" userId="S-1-5-21-3978573732-3987519342-3358210549-6107" providerId="AD"/>
      </p:ext>
    </p:extLst>
  </p:cmAuthor>
  <p:cmAuthor id="5" name="john nienstedt" initials="jn" lastIdx="61" clrIdx="5">
    <p:extLst>
      <p:ext uri="{19B8F6BF-5375-455C-9EA6-DF929625EA0E}">
        <p15:presenceInfo xmlns:p15="http://schemas.microsoft.com/office/powerpoint/2012/main" userId="ab4197b8c6b9eacd" providerId="Windows Live"/>
      </p:ext>
    </p:extLst>
  </p:cmAuthor>
  <p:cmAuthor id="6" name="Jenny Holland" initials="JH [2]" lastIdx="13" clrIdx="6">
    <p:extLst>
      <p:ext uri="{19B8F6BF-5375-455C-9EA6-DF929625EA0E}">
        <p15:presenceInfo xmlns:p15="http://schemas.microsoft.com/office/powerpoint/2012/main" userId="S::jenny@cerc.net::a1d6b070-ec9d-4072-aa7a-e9f027ecdb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3152"/>
    <a:srgbClr val="D9ACFE"/>
    <a:srgbClr val="CA8AFE"/>
    <a:srgbClr val="9966FF"/>
    <a:srgbClr val="CC66FF"/>
    <a:srgbClr val="984807"/>
    <a:srgbClr val="B05408"/>
    <a:srgbClr val="A85008"/>
    <a:srgbClr val="6B3305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7" autoAdjust="0"/>
    <p:restoredTop sz="94687" autoAdjust="0"/>
  </p:normalViewPr>
  <p:slideViewPr>
    <p:cSldViewPr>
      <p:cViewPr varScale="1">
        <p:scale>
          <a:sx n="103" d="100"/>
          <a:sy n="103" d="100"/>
        </p:scale>
        <p:origin x="84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33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rPr>
              <a:t>San Diego County Civic mood</a:t>
            </a:r>
          </a:p>
        </c:rich>
      </c:tx>
      <c:layout>
        <c:manualLayout>
          <c:xMode val="edge"/>
          <c:yMode val="edge"/>
          <c:x val="0.3905821833246453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794297054331623E-2"/>
          <c:y val="0.25165921566222821"/>
          <c:w val="0.89033279376663266"/>
          <c:h val="0.74834078433777185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Wrong Track,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39-4330-9689-FB593D06CC1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39-4330-9689-FB593D06CC1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39-4330-9689-FB593D06CC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december</c:v>
                </c:pt>
                <c:pt idx="1">
                  <c:v>september</c:v>
                </c:pt>
                <c:pt idx="2">
                  <c:v>June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0.24199999999999999</c:v>
                </c:pt>
                <c:pt idx="1">
                  <c:v>0.251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9-4330-9689-FB593D06CC1A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Wrong Track,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839-4330-9689-FB593D06CC1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39-4330-9689-FB593D06CC1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839-4330-9689-FB593D06CC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december</c:v>
                </c:pt>
                <c:pt idx="1">
                  <c:v>september</c:v>
                </c:pt>
                <c:pt idx="2">
                  <c:v>June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0.125</c:v>
                </c:pt>
                <c:pt idx="1">
                  <c:v>0.155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839-4330-9689-FB593D06CC1A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Mixed/Unsure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839-4330-9689-FB593D06CC1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39-4330-9689-FB593D06CC1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839-4330-9689-FB593D06CC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december</c:v>
                </c:pt>
                <c:pt idx="1">
                  <c:v>september</c:v>
                </c:pt>
                <c:pt idx="2">
                  <c:v>June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0.182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839-4330-9689-FB593D06CC1A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Right Direction,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december</c:v>
                </c:pt>
                <c:pt idx="1">
                  <c:v>september</c:v>
                </c:pt>
                <c:pt idx="2">
                  <c:v>June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0.29799999999999999</c:v>
                </c:pt>
                <c:pt idx="1">
                  <c:v>0.35199999999999998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839-4330-9689-FB593D06CC1A}"/>
            </c:ext>
          </c:extLst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Right Direction, Strongly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839-4330-9689-FB593D06CC1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839-4330-9689-FB593D06CC1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839-4330-9689-FB593D06CC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december</c:v>
                </c:pt>
                <c:pt idx="1">
                  <c:v>september</c:v>
                </c:pt>
                <c:pt idx="2">
                  <c:v>June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4.4999999999999998E-2</c:v>
                </c:pt>
                <c:pt idx="1">
                  <c:v>6.0999999999999999E-2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839-4330-9689-FB593D06C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1.198002688688304E-2"/>
          <c:y val="0.11597869501090853"/>
          <c:w val="0.97530864197530864"/>
          <c:h val="0.1054329220029385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34937299504228E-2"/>
          <c:y val="0.49859734270810352"/>
          <c:w val="0.97744084767181882"/>
          <c:h val="0.50140265729189648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Falling far behind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B6-4796-811A-C92A7750004A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Falling a little behind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B6-4796-811A-C92A775000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0.31900000000000001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B6-4796-811A-C92A7750004A}"/>
            </c:ext>
          </c:extLst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Staying the same/Unsure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0.29699999999999999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B6-4796-811A-C92A7750004A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Going up a little faster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B6-4796-811A-C92A775000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B6-4796-811A-C92A7750004A}"/>
            </c:ext>
          </c:extLst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Going up a lot faster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B6-4796-811A-C92A775000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4B6-4796-811A-C92A775000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axMin"/>
        </c:scaling>
        <c:delete val="1"/>
        <c:axPos val="l"/>
        <c:numFmt formatCode="@" sourceLinked="1"/>
        <c:majorTickMark val="none"/>
        <c:minorTickMark val="none"/>
        <c:tickLblPos val="nextTo"/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9.657146515222181E-3"/>
          <c:y val="0.30481002569047599"/>
          <c:w val="0.9845356525556257"/>
          <c:h val="0.1634319914032977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34937299504228E-2"/>
          <c:y val="0.49859734270810352"/>
          <c:w val="0.97744084767181882"/>
          <c:h val="0.50140265729189648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A lot higher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D91-8CE1-C1B6DD7F140C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A little higher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02-4D91-8CE1-C1B6DD7F14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0.39500000000000002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02-4D91-8CE1-C1B6DD7F140C}"/>
            </c:ext>
          </c:extLst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About the same/Unsure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02-4D91-8CE1-C1B6DD7F140C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A little lower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02-4D91-8CE1-C1B6DD7F14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02-4D91-8CE1-C1B6DD7F140C}"/>
            </c:ext>
          </c:extLst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A lot lower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02-4D91-8CE1-C1B6DD7F1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axMin"/>
        </c:scaling>
        <c:delete val="1"/>
        <c:axPos val="l"/>
        <c:numFmt formatCode="@" sourceLinked="1"/>
        <c:majorTickMark val="none"/>
        <c:minorTickMark val="none"/>
        <c:tickLblPos val="nextTo"/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9.657146515222181E-3"/>
          <c:y val="0.30481002569047599"/>
          <c:w val="0.9845356525556257"/>
          <c:h val="0.1634319914032977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34937299504228E-2"/>
          <c:y val="0.49859734270810352"/>
          <c:w val="0.97744084767181882"/>
          <c:h val="0.50140265729189648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extreme hardship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4-49DC-877B-1EBC09C5A620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serious hardship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34-49DC-877B-1EBC09C5A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34-49DC-877B-1EBC09C5A620}"/>
            </c:ext>
          </c:extLst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some hardship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0.33500000000000002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34-49DC-877B-1EBC09C5A620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34-49DC-877B-1EBC09C5A620}"/>
            </c:ext>
          </c:extLst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no hardship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34-49DC-877B-1EBC09C5A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0.38100000000000001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34-49DC-877B-1EBC09C5A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axMin"/>
        </c:scaling>
        <c:delete val="1"/>
        <c:axPos val="l"/>
        <c:numFmt formatCode="@" sourceLinked="1"/>
        <c:majorTickMark val="none"/>
        <c:minorTickMark val="none"/>
        <c:tickLblPos val="nextTo"/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9.657146515222181E-3"/>
          <c:y val="0.30481002569047599"/>
          <c:w val="0.9845356525556257"/>
          <c:h val="0.1634319914032977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cap="all" normalizeH="0" baseline="0" dirty="0">
                <a:effectLst/>
              </a:rPr>
              <a:t>Main thing to cut back on</a:t>
            </a:r>
            <a:endParaRPr lang="en-US" sz="700" dirty="0">
              <a:effectLst/>
            </a:endParaRPr>
          </a:p>
        </c:rich>
      </c:tx>
      <c:layout>
        <c:manualLayout>
          <c:xMode val="edge"/>
          <c:yMode val="edge"/>
          <c:x val="0.17416837959502993"/>
          <c:y val="1.217293260877601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0901196581993802"/>
          <c:y val="7.0368563084544006E-2"/>
          <c:w val="0.44634997604037807"/>
          <c:h val="0.9102110827695834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Job Category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7C6-4E31-B99D-F72DAB5A2D1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47C6-4E31-B99D-F72DAB5A2D1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47C6-4E31-B99D-F72DAB5A2D1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6-47C6-4E31-B99D-F72DAB5A2D1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8-47C6-4E31-B99D-F72DAB5A2D1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47C6-4E31-B99D-F72DAB5A2D1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C-47C6-4E31-B99D-F72DAB5A2D1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E-47C6-4E31-B99D-F72DAB5A2D1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0-47C6-4E31-B99D-F72DAB5A2D17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2-47C6-4E31-B99D-F72DAB5A2D17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4-47C6-4E31-B99D-F72DAB5A2D17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6-47C6-4E31-B99D-F72DAB5A2D17}"/>
              </c:ext>
            </c:extLst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8-47C6-4E31-B99D-F72DAB5A2D17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A-47C6-4E31-B99D-F72DAB5A2D17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C-47C6-4E31-B99D-F72DAB5A2D17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E-47C6-4E31-B99D-F72DAB5A2D17}"/>
              </c:ext>
            </c:extLst>
          </c:dPt>
          <c:dPt>
            <c:idx val="16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20-47C6-4E31-B99D-F72DAB5A2D17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22-47C6-4E31-B99D-F72DAB5A2D17}"/>
              </c:ext>
            </c:extLst>
          </c:dPt>
          <c:dPt>
            <c:idx val="18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24-47C6-4E31-B99D-F72DAB5A2D17}"/>
              </c:ext>
            </c:extLst>
          </c:dPt>
          <c:dPt>
            <c:idx val="19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26-47C6-4E31-B99D-F72DAB5A2D17}"/>
              </c:ext>
            </c:extLst>
          </c:dPt>
          <c:dLbls>
            <c:dLbl>
              <c:idx val="0"/>
              <c:layout>
                <c:manualLayout>
                  <c:x val="3.0209818664720361E-2"/>
                  <c:y val="-3.0110716794203543E-3"/>
                </c:manualLayout>
              </c:layout>
              <c:spPr/>
              <c:txPr>
                <a:bodyPr/>
                <a:lstStyle/>
                <a:p>
                  <a:pPr>
                    <a:defRPr sz="1200" b="1" baseline="0">
                      <a:solidFill>
                        <a:schemeClr val="bg2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09334808608675"/>
                      <c:h val="4.33715943957709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7C6-4E31-B99D-F72DAB5A2D17}"/>
                </c:ext>
              </c:extLst>
            </c:dLbl>
            <c:dLbl>
              <c:idx val="1"/>
              <c:layout>
                <c:manualLayout>
                  <c:x val="0.13368944365874488"/>
                  <c:y val="-2.9164356216036377E-3"/>
                </c:manualLayout>
              </c:layout>
              <c:spPr/>
              <c:txPr>
                <a:bodyPr/>
                <a:lstStyle/>
                <a:p>
                  <a:pPr>
                    <a:defRPr sz="1200" b="1" baseline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91275316459386"/>
                      <c:h val="4.50182931678994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7C6-4E31-B99D-F72DAB5A2D17}"/>
                </c:ext>
              </c:extLst>
            </c:dLbl>
            <c:dLbl>
              <c:idx val="2"/>
              <c:layout>
                <c:manualLayout>
                  <c:x val="0.11848615996632821"/>
                  <c:y val="2.25943588037410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 baseline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14112975155445"/>
                      <c:h val="4.21686813796162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7C6-4E31-B99D-F72DAB5A2D17}"/>
                </c:ext>
              </c:extLst>
            </c:dLbl>
            <c:dLbl>
              <c:idx val="3"/>
              <c:layout>
                <c:manualLayout>
                  <c:x val="9.2544768349514264E-2"/>
                  <c:y val="-4.33884144763594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7C6-4E31-B99D-F72DAB5A2D17}"/>
                </c:ext>
              </c:extLst>
            </c:dLbl>
            <c:dLbl>
              <c:idx val="4"/>
              <c:layout>
                <c:manualLayout>
                  <c:x val="8.51411868815531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7C6-4E31-B99D-F72DAB5A2D17}"/>
                </c:ext>
              </c:extLst>
            </c:dLbl>
            <c:dLbl>
              <c:idx val="5"/>
              <c:layout>
                <c:manualLayout>
                  <c:x val="7.1661130497742129E-2"/>
                  <c:y val="5.5458124552613666E-3"/>
                </c:manualLayout>
              </c:layout>
              <c:tx>
                <c:rich>
                  <a:bodyPr/>
                  <a:lstStyle/>
                  <a:p>
                    <a:fld id="{14568C91-90A6-4CBC-8494-EA79067D0A68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7C6-4E31-B99D-F72DAB5A2D1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7C6-4E31-B99D-F72DAB5A2D1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7C6-4E31-B99D-F72DAB5A2D1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7C6-4E31-B99D-F72DAB5A2D1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7.0472178477690287E-2"/>
                      <c:h val="3.77560242987890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47C6-4E31-B99D-F72DAB5A2D1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7C6-4E31-B99D-F72DAB5A2D17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7C6-4E31-B99D-F72DAB5A2D17}"/>
                </c:ext>
              </c:extLst>
            </c:dLbl>
            <c:dLbl>
              <c:idx val="12"/>
              <c:layout>
                <c:manualLayout>
                  <c:x val="9.3333333333333338E-2"/>
                  <c:y val="-2.17271920084976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7C6-4E31-B99D-F72DAB5A2D17}"/>
                </c:ext>
              </c:extLst>
            </c:dLbl>
            <c:dLbl>
              <c:idx val="13"/>
              <c:layout>
                <c:manualLayout>
                  <c:x val="0.25"/>
                  <c:y val="6.5183286828018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7C6-4E31-B99D-F72DAB5A2D17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7C6-4E31-B99D-F72DAB5A2D17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7C6-4E31-B99D-F72DAB5A2D17}"/>
                </c:ext>
              </c:extLst>
            </c:dLbl>
            <c:dLbl>
              <c:idx val="16"/>
              <c:layout>
                <c:manualLayout>
                  <c:x val="0.14666666666666656"/>
                  <c:y val="-4.3059188634796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7C6-4E31-B99D-F72DAB5A2D17}"/>
                </c:ext>
              </c:extLst>
            </c:dLbl>
            <c:dLbl>
              <c:idx val="17"/>
              <c:layout>
                <c:manualLayout>
                  <c:x val="8.3333333333333329E-2"/>
                  <c:y val="-4.26690365153816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7C6-4E31-B99D-F72DAB5A2D17}"/>
                </c:ext>
              </c:extLst>
            </c:dLbl>
            <c:dLbl>
              <c:idx val="18"/>
              <c:layout>
                <c:manualLayout>
                  <c:x val="7.140847883145042E-2"/>
                  <c:y val="-4.572535571314790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7C6-4E31-B99D-F72DAB5A2D17}"/>
                </c:ext>
              </c:extLst>
            </c:dLbl>
            <c:dLbl>
              <c:idx val="19"/>
              <c:layout>
                <c:manualLayout>
                  <c:x val="0.20357212141960515"/>
                  <c:y val="1.7390034119246943E-7"/>
                </c:manualLayout>
              </c:layout>
              <c:spPr/>
              <c:txPr>
                <a:bodyPr/>
                <a:lstStyle/>
                <a:p>
                  <a:pPr>
                    <a:defRPr sz="1200" b="1" baseline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7C6-4E31-B99D-F72DAB5A2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Eating out/        Entertainment</c:v>
                </c:pt>
                <c:pt idx="1">
                  <c:v>Food and groceries</c:v>
                </c:pt>
                <c:pt idx="2">
                  <c:v>Travel/             Vacations</c:v>
                </c:pt>
                <c:pt idx="3">
                  <c:v>Unnecessary/       Discretionary spending</c:v>
                </c:pt>
                <c:pt idx="4">
                  <c:v>Cable/              Subscription services</c:v>
                </c:pt>
                <c:pt idx="5">
                  <c:v>Utilities</c:v>
                </c:pt>
                <c:pt idx="6">
                  <c:v>Gas</c:v>
                </c:pt>
                <c:pt idx="7">
                  <c:v>Rent/                     Housing costs</c:v>
                </c:pt>
                <c:pt idx="8">
                  <c:v>Healthcare</c:v>
                </c:pt>
                <c:pt idx="9">
                  <c:v>Other</c:v>
                </c:pt>
                <c:pt idx="10">
                  <c:v>Nothing</c:v>
                </c:pt>
                <c:pt idx="11">
                  <c:v>Unsure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0.313</c:v>
                </c:pt>
                <c:pt idx="1">
                  <c:v>0.10100000000000001</c:v>
                </c:pt>
                <c:pt idx="2">
                  <c:v>0.10100000000000001</c:v>
                </c:pt>
                <c:pt idx="3">
                  <c:v>5.6000000000000001E-2</c:v>
                </c:pt>
                <c:pt idx="4">
                  <c:v>4.2999999999999997E-2</c:v>
                </c:pt>
                <c:pt idx="5">
                  <c:v>0.04</c:v>
                </c:pt>
                <c:pt idx="6">
                  <c:v>2.5000000000000001E-2</c:v>
                </c:pt>
                <c:pt idx="7">
                  <c:v>0.02</c:v>
                </c:pt>
                <c:pt idx="8">
                  <c:v>5.0000000000000001E-3</c:v>
                </c:pt>
                <c:pt idx="9">
                  <c:v>6.2E-2</c:v>
                </c:pt>
                <c:pt idx="10">
                  <c:v>0.215</c:v>
                </c:pt>
                <c:pt idx="1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47C6-4E31-B99D-F72DAB5A2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35128064"/>
        <c:axId val="35144064"/>
      </c:barChart>
      <c:catAx>
        <c:axId val="351280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8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44064"/>
        <c:crosses val="autoZero"/>
        <c:auto val="1"/>
        <c:lblAlgn val="ctr"/>
        <c:lblOffset val="100"/>
        <c:noMultiLvlLbl val="0"/>
      </c:catAx>
      <c:valAx>
        <c:axId val="35144064"/>
        <c:scaling>
          <c:orientation val="minMax"/>
          <c:max val="0.44000000000000006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35128064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34937299504228E-2"/>
          <c:y val="0.49859734270810352"/>
          <c:w val="0.97744084767181882"/>
          <c:h val="0.50140265729189648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Fail,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0.26400000000000001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7E-4130-8AED-A435DB856ED0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Fail,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7E-4130-8AED-A435DB856E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7E-4130-8AED-A435DB856ED0}"/>
            </c:ext>
          </c:extLst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Mixed results/Unsure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0.45600000000000002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7E-4130-8AED-A435DB856ED0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Succeed,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7E-4130-8AED-A435DB856E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0.14499999999999999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7E-4130-8AED-A435DB856ED0}"/>
            </c:ext>
          </c:extLst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Succeed, strongly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7E-4130-8AED-A435DB856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axMin"/>
        </c:scaling>
        <c:delete val="1"/>
        <c:axPos val="l"/>
        <c:numFmt formatCode="@" sourceLinked="1"/>
        <c:majorTickMark val="none"/>
        <c:minorTickMark val="none"/>
        <c:tickLblPos val="nextTo"/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9.657146515222181E-3"/>
          <c:y val="0.30481002569047599"/>
          <c:w val="0.9845356525556257"/>
          <c:h val="0.1634319914032977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4EAF1EB-3A62-4A6A-8107-B6748BE01DFC}" type="datetimeFigureOut">
              <a:rPr lang="en-US" smtClean="0"/>
              <a:pPr/>
              <a:t>12/21/2022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4DDB281A-F063-4571-949C-B79E14D0AB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5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B281A-F063-4571-949C-B79E14D0AB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13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B281A-F063-4571-949C-B79E14D0AB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59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363" y="4630270"/>
            <a:ext cx="12192000" cy="6275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50" name="Picture 2" descr="C:\Users\neil\Desktop\Logos\CERC Logo 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4703220"/>
            <a:ext cx="3605309" cy="48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2363" y="4572000"/>
            <a:ext cx="12192000" cy="5827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928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79B6F-FADE-4E14-B692-1CD5D80A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D0DD7-F939-413C-8B2E-0D721B3C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7A788-254B-4FF0-836D-F4FDFE9E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8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C63-E432-4BEE-A455-E67843645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D0D83-CCA6-4170-8BE8-AD421F3C4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D8B9-5207-4F16-B76E-C206CFFE8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BDEDE-A578-491E-B8A9-78CE0FEC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4460B-28AD-4CE9-BED2-34B0B2DF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3D531-EA9E-4F90-9128-CD25B740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8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B9B8-C03E-461A-A6F6-947E4FB3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B64A1-9E99-4E47-B73A-BFFF0C499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2BA30-3963-4046-BC27-B10D50E56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12587-D101-4A3E-B36B-AAB500BF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B8CC-F5E5-43B3-BDF8-C17D2CFF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10904-3C9F-423E-9771-F27E426F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36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82A6C-3F5E-4D58-891C-D914CB38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61DAC-49A7-49A5-83FC-C81E6027B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3C729-10C9-4C1B-8125-526796CC9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5542F-4D35-457F-85FD-6126E3E5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5E552-7EC1-489D-AAD9-331E2114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8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32540-491C-4BD4-93F1-D57BBCC39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7EFF2-7E33-42AC-B864-DE029CEA6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4D7A2-2DAC-401E-BB6F-6386C668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07EB0-9F4F-4FFB-8D5B-348E99DC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FBF12-34A4-4DE4-83B7-523CE4F0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89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55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99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64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61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0" y="6577295"/>
            <a:ext cx="12192000" cy="2807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03" y="152400"/>
            <a:ext cx="11975797" cy="5334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03" y="685800"/>
            <a:ext cx="11975797" cy="5562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595732"/>
            <a:ext cx="284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4515" y="6517003"/>
            <a:ext cx="12206515" cy="6246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0777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09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07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622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256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2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55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11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64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8407A-9ACC-44C0-B07B-95AD70C64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B3F9E-67F6-4099-B2E6-AFD8C7CC4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9A563-BAA1-444F-A429-BB1A47845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D9204-1C48-459C-93E8-227E6B4C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0EA0B-3F99-472A-93A6-D13E368D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2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CD877-3C02-412F-91B2-DE6886403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85FE1-C96D-4079-9361-233D1E8D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C0F45-9063-49BD-99EA-CB8C7BC6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76A8F-9406-49E1-8950-866D4E79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7CE0A-F368-4417-B81E-145AE28A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9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075D-4816-401A-A294-C02C81A4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42F8-E4F1-4B24-8D96-848B78223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48EB1-A9B4-42EF-BCB9-4D2EF2181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8DE4A-4881-4A5E-84B5-9880099B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5BA7-3437-4B3B-A1AE-18083995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4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6C601-7B6C-4F9A-9AD0-F164F054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8A3B8-8B45-42E0-9E2E-BA71B0E9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7228B-60B4-4B04-96F5-87DB09682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E680E-4727-487A-BC9B-4CF086BE8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F9A52-5230-4199-B898-B8279D6F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02F67-DD6D-4D6D-8B20-B3C0347D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BD3F-0AC1-46D5-8C0B-BCADF5DD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E5F6B-A2DB-48FC-8270-A2E48EC1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F6C3E-6EAC-4D37-ABC6-131C88649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5479D-50DA-4E83-9DD5-19035DCF1D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AA1A0-28AF-4A1C-AFC2-998E8FD03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DA097C-197C-4AAD-A379-8FAEA7AE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186FBF-CCD4-4E8F-946D-BDADC4E00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5DCB5-FB96-49DF-A499-B4994315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1CC1-0A95-428E-BD20-F2D04F18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5991E8-BFF8-4C84-8581-526D9432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BC3D8-5678-49F3-8C36-30078A8F2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210AE-A5B5-4169-A511-1CDC19E1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6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E73C5-28AA-4A38-A020-BA2DBD22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BDB13-D2E7-4740-A743-4013E09F6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9883C-80EF-406F-826B-9DA06DEE0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13B6-A511-4186-B054-187542BADBDE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E22A0-DFD6-4E8E-9DCD-BD6545D8F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B0D19-3BB5-4D7C-8C1E-9978A703D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8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3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8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ages.eiu.com/rs/753-RIQ-438/images/worldwide-cost-of-living-2022-summary.pdf?mkt_tok=NzUzLVJJUS00MzgAAAGIg3wCCj7l1X6pAvXWmHt3xW6I6Ihy7zMtqEJgdiNtGi2eB8y8vgnM6hfGJMMSCM2J8cDyLZ9fZ2xP6syvh9foZndMTZjLU1xFdzVjaac4reT1S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BF6998-A2D4-4A04-8E52-9F2DC4A1354B}"/>
              </a:ext>
            </a:extLst>
          </p:cNvPr>
          <p:cNvSpPr/>
          <p:nvPr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0BCC41-0F5E-4F14-8242-C1A58CD9EA5E}"/>
              </a:ext>
            </a:extLst>
          </p:cNvPr>
          <p:cNvSpPr/>
          <p:nvPr/>
        </p:nvSpPr>
        <p:spPr>
          <a:xfrm>
            <a:off x="9608132" y="2283722"/>
            <a:ext cx="2119736" cy="213214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A4816A0-0064-47E3-92D4-6C7FA0CD8E5F}"/>
              </a:ext>
            </a:extLst>
          </p:cNvPr>
          <p:cNvSpPr txBox="1">
            <a:spLocks/>
          </p:cNvSpPr>
          <p:nvPr/>
        </p:nvSpPr>
        <p:spPr>
          <a:xfrm>
            <a:off x="0" y="377990"/>
            <a:ext cx="7570418" cy="6251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Opinion · Public Policy · Organizations · Campaigns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1987 – Founded in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1988 – Phonecenters established in Riverside, CA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1990 – Phonecenters established in Reno, NV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1992 – Predictive dialing installed to double interviewing capacity;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1993 – "The Edge" newsletter launches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1998 – Qualitative focus groups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2003 – KPBS/Competitive Edge Research Poll and annual Super Bowl poll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2004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2005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2006 – SDIPR/CERC Opinion Barometer launched; Ballot measures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2008 – CERC calls San Diego Mayor’s race; Convenes post-election summit @ USD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2009 – Interviewer effects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2010 – Web-based interviewing and custom panels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2012 – Dial-testing introduced;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2013 – CERC calls San Diego Mayor’s race; Business Forecast survey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2014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2016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– Phonecenter established in El Paso, TX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2018 – CERC calls CA Governor’s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 – Ballot measure wording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 – Incumbent viability paper accepted for presentation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alibri"/>
              </a:rPr>
              <a:t>2022 – San Diego County Issues Barometer launched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John Nienstedt,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President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SBA Entrepreneurial Success Award (2000)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Pollster of the year (x7)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Rachel Lawler,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Analyst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Ronald Zavala: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Operations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Iwu: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Assistant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08712E-A378-4D24-88F0-5157BED7D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460" y="2696887"/>
            <a:ext cx="1647085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629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4148390"/>
          </a:xfrm>
        </p:spPr>
        <p:txBody>
          <a:bodyPr>
            <a:noAutofit/>
          </a:bodyPr>
          <a:lstStyle/>
          <a:p>
            <a:r>
              <a:rPr lang="en-US" dirty="0"/>
              <a:t>As ranked by the </a:t>
            </a:r>
            <a:r>
              <a:rPr lang="en-US" u="sng" dirty="0">
                <a:hlinkClick r:id="rId2"/>
              </a:rPr>
              <a:t>Economist Intelligence Unit's 2022 Worldwide Cost of Living (WCOL) survey</a:t>
            </a:r>
            <a:endParaRPr lang="en-US" u="sng" dirty="0"/>
          </a:p>
          <a:p>
            <a:r>
              <a:rPr lang="en-US" dirty="0"/>
              <a:t>The cost of living in America’s Finest City is rising shockingly fast</a:t>
            </a:r>
          </a:p>
          <a:p>
            <a:r>
              <a:rPr lang="en-US" dirty="0"/>
              <a:t>San Diego rose 33 spots in the list</a:t>
            </a:r>
          </a:p>
          <a:p>
            <a:pPr lvl="1"/>
            <a:r>
              <a:rPr lang="en-US" dirty="0"/>
              <a:t>Ranked 50</a:t>
            </a:r>
            <a:r>
              <a:rPr lang="en-US" baseline="30000" dirty="0"/>
              <a:t>th</a:t>
            </a:r>
            <a:r>
              <a:rPr lang="en-US" dirty="0"/>
              <a:t> in 2021.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050"/>
            <a:ext cx="105156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San Diego is World’s 17</a:t>
            </a:r>
            <a:r>
              <a:rPr lang="en-US" baseline="30000" dirty="0">
                <a:solidFill>
                  <a:schemeClr val="tx1"/>
                </a:solidFill>
              </a:rPr>
              <a:t>th</a:t>
            </a:r>
            <a:r>
              <a:rPr lang="en-US" dirty="0">
                <a:solidFill>
                  <a:schemeClr val="tx1"/>
                </a:solidFill>
              </a:rPr>
              <a:t> Most Expensive City</a:t>
            </a:r>
          </a:p>
        </p:txBody>
      </p:sp>
    </p:spTree>
    <p:extLst>
      <p:ext uri="{BB962C8B-B14F-4D97-AF65-F5344CB8AC3E}">
        <p14:creationId xmlns:p14="http://schemas.microsoft.com/office/powerpoint/2010/main" val="375173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963400" cy="3081590"/>
          </a:xfrm>
        </p:spPr>
        <p:txBody>
          <a:bodyPr>
            <a:noAutofit/>
          </a:bodyPr>
          <a:lstStyle/>
          <a:p>
            <a:r>
              <a:rPr lang="en-US" dirty="0"/>
              <a:t>And a large 32% say it’s falling </a:t>
            </a:r>
            <a:r>
              <a:rPr lang="en-US" i="1" dirty="0"/>
              <a:t>far</a:t>
            </a:r>
            <a:r>
              <a:rPr lang="en-US" dirty="0"/>
              <a:t> behind</a:t>
            </a:r>
          </a:p>
          <a:p>
            <a:pPr lvl="1"/>
            <a:r>
              <a:rPr lang="en-US" dirty="0"/>
              <a:t>That’s &gt; 800,000 residents</a:t>
            </a:r>
          </a:p>
          <a:p>
            <a:r>
              <a:rPr lang="en-US" dirty="0"/>
              <a:t>28% believe their income is about even with the </a:t>
            </a:r>
            <a:r>
              <a:rPr lang="en-US" dirty="0" err="1"/>
              <a:t>CoL</a:t>
            </a:r>
            <a:endParaRPr lang="en-US" dirty="0"/>
          </a:p>
          <a:p>
            <a:r>
              <a:rPr lang="en-US" dirty="0"/>
              <a:t>Only 7% say their income is rising faster than living expenses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Almost 2/3 Say Their Income is Falling Behind</a:t>
            </a:r>
          </a:p>
        </p:txBody>
      </p:sp>
      <p:graphicFrame>
        <p:nvGraphicFramePr>
          <p:cNvPr id="5" name="Chart 87">
            <a:extLst>
              <a:ext uri="{FF2B5EF4-FFF2-40B4-BE49-F238E27FC236}">
                <a16:creationId xmlns:a16="http://schemas.microsoft.com/office/drawing/2014/main" id="{408652CE-FCA3-927D-8BC4-C179AC7D47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957871"/>
              </p:ext>
            </p:extLst>
          </p:nvPr>
        </p:nvGraphicFramePr>
        <p:xfrm>
          <a:off x="838200" y="2113611"/>
          <a:ext cx="10515600" cy="1056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CE76D69-F86B-11C8-1853-361ECCE846F1}"/>
              </a:ext>
            </a:extLst>
          </p:cNvPr>
          <p:cNvSpPr txBox="1"/>
          <p:nvPr/>
        </p:nvSpPr>
        <p:spPr>
          <a:xfrm>
            <a:off x="4062824" y="2098138"/>
            <a:ext cx="4895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kumimoji="0" lang="en-US" sz="1200" b="1" i="0" u="none" strike="noStrike" kern="1200" cap="all" spc="12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FAMILY INCOME COMPARED TO COST OF living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D2A144-3019-1AD6-C330-AA7BC01C30D7}"/>
              </a:ext>
            </a:extLst>
          </p:cNvPr>
          <p:cNvSpPr txBox="1">
            <a:spLocks/>
          </p:cNvSpPr>
          <p:nvPr/>
        </p:nvSpPr>
        <p:spPr>
          <a:xfrm>
            <a:off x="76200" y="3337208"/>
            <a:ext cx="5943600" cy="3025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Spanish-speakers are the most comfortable</a:t>
            </a:r>
          </a:p>
          <a:p>
            <a:r>
              <a:rPr lang="en-US" dirty="0"/>
              <a:t>Urban residents who took our survey in English are falling behind more often</a:t>
            </a:r>
          </a:p>
          <a:p>
            <a:pPr lvl="1"/>
            <a:r>
              <a:rPr lang="en-US" dirty="0"/>
              <a:t>Dread is heaviest among less-educated</a:t>
            </a:r>
          </a:p>
          <a:p>
            <a:pPr lvl="1"/>
            <a:r>
              <a:rPr lang="en-US" dirty="0"/>
              <a:t>Those w/o a college degree are falling </a:t>
            </a:r>
            <a:r>
              <a:rPr lang="en-US" i="1" dirty="0"/>
              <a:t>far</a:t>
            </a:r>
            <a:r>
              <a:rPr lang="en-US" dirty="0"/>
              <a:t> behind 2x as often</a:t>
            </a:r>
          </a:p>
          <a:p>
            <a:pPr lvl="1"/>
            <a:r>
              <a:rPr lang="en-US" dirty="0"/>
              <a:t>But even most urban English-speakers </a:t>
            </a:r>
            <a:r>
              <a:rPr lang="en-US" i="1" dirty="0"/>
              <a:t>with</a:t>
            </a:r>
            <a:r>
              <a:rPr lang="en-US" dirty="0"/>
              <a:t> a college or advanced degree feel the pain.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783ECD-547D-0D1C-771D-4C92EBB54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022" y="3299644"/>
            <a:ext cx="6043375" cy="3081589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1207592F-ECB0-DA12-E854-C5507726E565}"/>
              </a:ext>
            </a:extLst>
          </p:cNvPr>
          <p:cNvSpPr/>
          <p:nvPr/>
        </p:nvSpPr>
        <p:spPr>
          <a:xfrm>
            <a:off x="6259031" y="3647816"/>
            <a:ext cx="831273" cy="153378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E5C598-7741-E8BA-DDA8-EE04BD826730}"/>
              </a:ext>
            </a:extLst>
          </p:cNvPr>
          <p:cNvSpPr/>
          <p:nvPr/>
        </p:nvSpPr>
        <p:spPr>
          <a:xfrm>
            <a:off x="8382000" y="4188560"/>
            <a:ext cx="1981200" cy="161924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1473664-1352-7A75-7727-4D71B3AD32D0}"/>
              </a:ext>
            </a:extLst>
          </p:cNvPr>
          <p:cNvSpPr/>
          <p:nvPr/>
        </p:nvSpPr>
        <p:spPr>
          <a:xfrm>
            <a:off x="8470598" y="4120339"/>
            <a:ext cx="755703" cy="168716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uiExpand="1" build="p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4788426" cy="49103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More Black households are falling far behind the cost of living </a:t>
            </a:r>
          </a:p>
          <a:p>
            <a:pPr lvl="0"/>
            <a:r>
              <a:rPr lang="en-US" dirty="0"/>
              <a:t>AAPI households are doing better at keeping pace with rising costs</a:t>
            </a:r>
          </a:p>
          <a:p>
            <a:pPr lvl="0"/>
            <a:r>
              <a:rPr lang="en-US" dirty="0"/>
              <a:t>Latino residents report no differences.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442DAA3E-2159-A6EB-CD66-9FDFCBF83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386831"/>
              </p:ext>
            </p:extLst>
          </p:nvPr>
        </p:nvGraphicFramePr>
        <p:xfrm>
          <a:off x="4864627" y="762000"/>
          <a:ext cx="7187148" cy="1371600"/>
        </p:xfrm>
        <a:graphic>
          <a:graphicData uri="http://schemas.openxmlformats.org/drawingml/2006/table">
            <a:tbl>
              <a:tblPr/>
              <a:tblGrid>
                <a:gridCol w="2007704">
                  <a:extLst>
                    <a:ext uri="{9D8B030D-6E8A-4147-A177-3AD203B41FA5}">
                      <a16:colId xmlns:a16="http://schemas.microsoft.com/office/drawing/2014/main" val="1207403753"/>
                    </a:ext>
                  </a:extLst>
                </a:gridCol>
                <a:gridCol w="1714726">
                  <a:extLst>
                    <a:ext uri="{9D8B030D-6E8A-4147-A177-3AD203B41FA5}">
                      <a16:colId xmlns:a16="http://schemas.microsoft.com/office/drawing/2014/main" val="3489639960"/>
                    </a:ext>
                  </a:extLst>
                </a:gridCol>
                <a:gridCol w="906745">
                  <a:extLst>
                    <a:ext uri="{9D8B030D-6E8A-4147-A177-3AD203B41FA5}">
                      <a16:colId xmlns:a16="http://schemas.microsoft.com/office/drawing/2014/main" val="2197443231"/>
                    </a:ext>
                  </a:extLst>
                </a:gridCol>
                <a:gridCol w="687217">
                  <a:extLst>
                    <a:ext uri="{9D8B030D-6E8A-4147-A177-3AD203B41FA5}">
                      <a16:colId xmlns:a16="http://schemas.microsoft.com/office/drawing/2014/main" val="3865138900"/>
                    </a:ext>
                  </a:extLst>
                </a:gridCol>
                <a:gridCol w="687217">
                  <a:extLst>
                    <a:ext uri="{9D8B030D-6E8A-4147-A177-3AD203B41FA5}">
                      <a16:colId xmlns:a16="http://schemas.microsoft.com/office/drawing/2014/main" val="1905083283"/>
                    </a:ext>
                  </a:extLst>
                </a:gridCol>
                <a:gridCol w="674490">
                  <a:extLst>
                    <a:ext uri="{9D8B030D-6E8A-4147-A177-3AD203B41FA5}">
                      <a16:colId xmlns:a16="http://schemas.microsoft.com/office/drawing/2014/main" val="1014386275"/>
                    </a:ext>
                  </a:extLst>
                </a:gridCol>
                <a:gridCol w="509049">
                  <a:extLst>
                    <a:ext uri="{9D8B030D-6E8A-4147-A177-3AD203B41FA5}">
                      <a16:colId xmlns:a16="http://schemas.microsoft.com/office/drawing/2014/main" val="709435759"/>
                    </a:ext>
                  </a:extLst>
                </a:gridCol>
              </a:tblGrid>
              <a:tr h="2286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556" marR="3556" marT="3556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3556" marR="3556" marT="355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017000"/>
                  </a:ext>
                </a:extLst>
              </a:tr>
              <a:tr h="2286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 income          compared to cost of living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Falling far behind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982647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Falling a little behind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77273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Staying the same/Unsure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308789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Going up a little faster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8610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Going up a lot faster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3556" marR="3556" marT="355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312695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1C3C0F8E-9CB2-A141-38ED-47732A9A05BE}"/>
              </a:ext>
            </a:extLst>
          </p:cNvPr>
          <p:cNvSpPr/>
          <p:nvPr/>
        </p:nvSpPr>
        <p:spPr>
          <a:xfrm>
            <a:off x="10203326" y="976595"/>
            <a:ext cx="624548" cy="256918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C8A85A5-4B1E-CCCB-FD97-6081290A870C}"/>
              </a:ext>
            </a:extLst>
          </p:cNvPr>
          <p:cNvSpPr/>
          <p:nvPr/>
        </p:nvSpPr>
        <p:spPr>
          <a:xfrm>
            <a:off x="10864086" y="1447800"/>
            <a:ext cx="624548" cy="256918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443643"/>
            <a:ext cx="8981848" cy="1970714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Predictions for San Diego’s 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Cost of Living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70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963400" cy="57485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82% think the </a:t>
            </a:r>
            <a:r>
              <a:rPr lang="en-US" dirty="0" err="1"/>
              <a:t>CoL</a:t>
            </a:r>
            <a:r>
              <a:rPr lang="en-US" dirty="0"/>
              <a:t> will be higher a year from now</a:t>
            </a:r>
          </a:p>
          <a:p>
            <a:pPr lvl="1"/>
            <a:r>
              <a:rPr lang="en-US" dirty="0"/>
              <a:t>42% say </a:t>
            </a:r>
            <a:r>
              <a:rPr lang="en-US" i="1" dirty="0"/>
              <a:t>a lot</a:t>
            </a:r>
            <a:r>
              <a:rPr lang="en-US" dirty="0"/>
              <a:t> higher</a:t>
            </a:r>
          </a:p>
          <a:p>
            <a:r>
              <a:rPr lang="en-US" dirty="0"/>
              <a:t>Only 6% predict it will be lower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Residents Agree Costs are Not Likely to Slow </a:t>
            </a:r>
            <a:endParaRPr 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A1393A98-EFE6-1819-B6E9-6C69C01395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657764"/>
              </p:ext>
            </p:extLst>
          </p:nvPr>
        </p:nvGraphicFramePr>
        <p:xfrm>
          <a:off x="457200" y="1714500"/>
          <a:ext cx="10934700" cy="140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D6B8AE-09F6-913B-0672-400E4D39D50B}"/>
              </a:ext>
            </a:extLst>
          </p:cNvPr>
          <p:cNvSpPr txBox="1"/>
          <p:nvPr/>
        </p:nvSpPr>
        <p:spPr>
          <a:xfrm>
            <a:off x="3657600" y="1769001"/>
            <a:ext cx="4895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kumimoji="0" lang="en-US" sz="1200" b="1" i="0" u="none" strike="noStrike" kern="1200" cap="all" spc="12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 OF living a year from now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C0C568C-20B8-632E-78D9-4CB0956BF5D9}"/>
              </a:ext>
            </a:extLst>
          </p:cNvPr>
          <p:cNvSpPr txBox="1">
            <a:spLocks/>
          </p:cNvSpPr>
          <p:nvPr/>
        </p:nvSpPr>
        <p:spPr>
          <a:xfrm>
            <a:off x="76200" y="3128710"/>
            <a:ext cx="11963400" cy="5748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Every demographic thinks costs will rise</a:t>
            </a:r>
          </a:p>
          <a:p>
            <a:r>
              <a:rPr lang="en-US" dirty="0"/>
              <a:t>Education and personal experience dictate how much residents believe costs will rise</a:t>
            </a:r>
          </a:p>
          <a:p>
            <a:pPr lvl="1"/>
            <a:r>
              <a:rPr lang="en-US" dirty="0"/>
              <a:t>80% of who never attended college </a:t>
            </a:r>
            <a:r>
              <a:rPr lang="en-US" i="1" dirty="0"/>
              <a:t>and who are falling far behind </a:t>
            </a:r>
            <a:r>
              <a:rPr lang="en-US" dirty="0"/>
              <a:t>think things will get a lot worse</a:t>
            </a:r>
          </a:p>
          <a:p>
            <a:pPr lvl="1"/>
            <a:r>
              <a:rPr lang="en-US" dirty="0"/>
              <a:t>Their college graduate counterparts expect a less drastic increase</a:t>
            </a:r>
          </a:p>
          <a:p>
            <a:pPr lvl="1"/>
            <a:r>
              <a:rPr lang="en-US" dirty="0"/>
              <a:t>Non-Whites falling behind “a little” forecast a more dramatic increase than Whites do</a:t>
            </a:r>
          </a:p>
          <a:p>
            <a:pPr lvl="1"/>
            <a:r>
              <a:rPr lang="en-US" dirty="0"/>
              <a:t>Even those </a:t>
            </a:r>
            <a:r>
              <a:rPr lang="en-US" i="1" dirty="0"/>
              <a:t>not</a:t>
            </a:r>
            <a:r>
              <a:rPr lang="en-US" dirty="0"/>
              <a:t> falling behind predict </a:t>
            </a:r>
            <a:r>
              <a:rPr lang="en-US" dirty="0" err="1"/>
              <a:t>CoL</a:t>
            </a:r>
            <a:r>
              <a:rPr lang="en-US" dirty="0"/>
              <a:t> will rise.</a:t>
            </a:r>
          </a:p>
        </p:txBody>
      </p:sp>
    </p:spTree>
    <p:extLst>
      <p:ext uri="{BB962C8B-B14F-4D97-AF65-F5344CB8AC3E}">
        <p14:creationId xmlns:p14="http://schemas.microsoft.com/office/powerpoint/2010/main" val="257933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5486399" cy="28529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Predictions among Black and AAPI San Diegans align with those of other residents</a:t>
            </a:r>
          </a:p>
          <a:p>
            <a:pPr lvl="0"/>
            <a:r>
              <a:rPr lang="en-US" dirty="0"/>
              <a:t>88% of Latinos think the cost of living will be higher a year from now</a:t>
            </a:r>
          </a:p>
          <a:p>
            <a:pPr lvl="1"/>
            <a:r>
              <a:rPr lang="en-US" dirty="0"/>
              <a:t>54% say </a:t>
            </a:r>
            <a:r>
              <a:rPr lang="en-US" i="1" dirty="0"/>
              <a:t>a lot higher </a:t>
            </a:r>
          </a:p>
          <a:p>
            <a:pPr lvl="1"/>
            <a:r>
              <a:rPr lang="en-US" dirty="0"/>
              <a:t>They are much more negative about the cost of living in San Diego.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C4CC0570-79E5-B2F2-D4EF-8F1AA05AEA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6739233"/>
              </p:ext>
            </p:extLst>
          </p:nvPr>
        </p:nvGraphicFramePr>
        <p:xfrm>
          <a:off x="5715000" y="762000"/>
          <a:ext cx="6262069" cy="1600201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1670985955"/>
                    </a:ext>
                  </a:extLst>
                </a:gridCol>
                <a:gridCol w="1719304">
                  <a:extLst>
                    <a:ext uri="{9D8B030D-6E8A-4147-A177-3AD203B41FA5}">
                      <a16:colId xmlns:a16="http://schemas.microsoft.com/office/drawing/2014/main" val="2909687801"/>
                    </a:ext>
                  </a:extLst>
                </a:gridCol>
                <a:gridCol w="790036">
                  <a:extLst>
                    <a:ext uri="{9D8B030D-6E8A-4147-A177-3AD203B41FA5}">
                      <a16:colId xmlns:a16="http://schemas.microsoft.com/office/drawing/2014/main" val="3493573708"/>
                    </a:ext>
                  </a:extLst>
                </a:gridCol>
                <a:gridCol w="598763">
                  <a:extLst>
                    <a:ext uri="{9D8B030D-6E8A-4147-A177-3AD203B41FA5}">
                      <a16:colId xmlns:a16="http://schemas.microsoft.com/office/drawing/2014/main" val="3251790096"/>
                    </a:ext>
                  </a:extLst>
                </a:gridCol>
                <a:gridCol w="598763">
                  <a:extLst>
                    <a:ext uri="{9D8B030D-6E8A-4147-A177-3AD203B41FA5}">
                      <a16:colId xmlns:a16="http://schemas.microsoft.com/office/drawing/2014/main" val="15381312"/>
                    </a:ext>
                  </a:extLst>
                </a:gridCol>
                <a:gridCol w="587675">
                  <a:extLst>
                    <a:ext uri="{9D8B030D-6E8A-4147-A177-3AD203B41FA5}">
                      <a16:colId xmlns:a16="http://schemas.microsoft.com/office/drawing/2014/main" val="2261373594"/>
                    </a:ext>
                  </a:extLst>
                </a:gridCol>
                <a:gridCol w="443528">
                  <a:extLst>
                    <a:ext uri="{9D8B030D-6E8A-4147-A177-3AD203B41FA5}">
                      <a16:colId xmlns:a16="http://schemas.microsoft.com/office/drawing/2014/main" val="1626700536"/>
                    </a:ext>
                  </a:extLst>
                </a:gridCol>
              </a:tblGrid>
              <a:tr h="28154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18" marR="6118" marT="611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6118" marR="6118" marT="611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480566"/>
                  </a:ext>
                </a:extLst>
              </a:tr>
              <a:tr h="26995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of living </a:t>
                      </a:r>
                    </a:p>
                    <a:p>
                      <a:pPr algn="ctr" fontAlgn="ctr"/>
                      <a:r>
                        <a:rPr lang="en-US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year from now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lot higher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984583"/>
                  </a:ext>
                </a:extLst>
              </a:tr>
              <a:tr h="2815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little higher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458070"/>
                  </a:ext>
                </a:extLst>
              </a:tr>
              <a:tr h="2623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About the same/Unsure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113475"/>
                  </a:ext>
                </a:extLst>
              </a:tr>
              <a:tr h="2815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little lower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866186"/>
                  </a:ext>
                </a:extLst>
              </a:tr>
              <a:tr h="223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lot lower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118" marR="6118" marT="61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394205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8642349-B9D2-3270-6051-25C764BA7094}"/>
              </a:ext>
            </a:extLst>
          </p:cNvPr>
          <p:cNvSpPr/>
          <p:nvPr/>
        </p:nvSpPr>
        <p:spPr>
          <a:xfrm>
            <a:off x="9735493" y="1039641"/>
            <a:ext cx="624548" cy="304800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2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Are the Prices of Everyday Items Causing Financial Hardship?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94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2039600" cy="745630"/>
          </a:xfrm>
        </p:spPr>
        <p:txBody>
          <a:bodyPr>
            <a:noAutofit/>
          </a:bodyPr>
          <a:lstStyle/>
          <a:p>
            <a:r>
              <a:rPr lang="en-US" dirty="0"/>
              <a:t>29% have endured either </a:t>
            </a:r>
            <a:r>
              <a:rPr lang="en-US" i="1" dirty="0"/>
              <a:t>serious</a:t>
            </a:r>
            <a:r>
              <a:rPr lang="en-US" dirty="0"/>
              <a:t> or </a:t>
            </a:r>
            <a:r>
              <a:rPr lang="en-US" i="1" dirty="0"/>
              <a:t>extreme</a:t>
            </a:r>
            <a:r>
              <a:rPr lang="en-US" dirty="0"/>
              <a:t> problems</a:t>
            </a:r>
          </a:p>
          <a:p>
            <a:pPr lvl="1"/>
            <a:r>
              <a:rPr lang="en-US" dirty="0"/>
              <a:t>Those facing extreme pressures equates to tremendous suffering among &gt; 330,000 residents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Nearly 2/3 Have Faced Recent Hardship</a:t>
            </a:r>
            <a:endParaRPr 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8C9026BD-5AC1-0C63-B87A-39A42A86BE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15397"/>
              </p:ext>
            </p:extLst>
          </p:nvPr>
        </p:nvGraphicFramePr>
        <p:xfrm>
          <a:off x="533400" y="1321640"/>
          <a:ext cx="10934700" cy="140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CA9878D-8833-BFF1-F807-1B5E5E92F0DB}"/>
              </a:ext>
            </a:extLst>
          </p:cNvPr>
          <p:cNvSpPr txBox="1"/>
          <p:nvPr/>
        </p:nvSpPr>
        <p:spPr>
          <a:xfrm>
            <a:off x="3648075" y="1379030"/>
            <a:ext cx="4895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kumimoji="0" lang="en-US" sz="1200" b="1" i="0" u="none" strike="noStrike" kern="1200" cap="all" spc="12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PRICES CAUSED HARDSHIP THIS MONTH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ACF7AB7-F5E0-26FC-B504-8BA1DFBCA0B4}"/>
              </a:ext>
            </a:extLst>
          </p:cNvPr>
          <p:cNvSpPr txBox="1">
            <a:spLocks/>
          </p:cNvSpPr>
          <p:nvPr/>
        </p:nvSpPr>
        <p:spPr>
          <a:xfrm>
            <a:off x="76200" y="2784220"/>
            <a:ext cx="12039600" cy="2624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Residents living between SR-54 and SR-94 – remember them? -- are being hit hardest</a:t>
            </a:r>
          </a:p>
          <a:p>
            <a:pPr lvl="1"/>
            <a:r>
              <a:rPr lang="en-US" dirty="0"/>
              <a:t>Only 19% have </a:t>
            </a:r>
            <a:r>
              <a:rPr lang="en-US" i="1" dirty="0"/>
              <a:t>not</a:t>
            </a:r>
            <a:r>
              <a:rPr lang="en-US" dirty="0"/>
              <a:t> experienced privation</a:t>
            </a:r>
          </a:p>
          <a:p>
            <a:pPr lvl="1"/>
            <a:r>
              <a:rPr lang="en-US" dirty="0"/>
              <a:t>1/3 face </a:t>
            </a:r>
            <a:r>
              <a:rPr lang="en-US" i="1" dirty="0"/>
              <a:t>extreme</a:t>
            </a:r>
            <a:r>
              <a:rPr lang="en-US" dirty="0"/>
              <a:t> hardship</a:t>
            </a:r>
          </a:p>
          <a:p>
            <a:r>
              <a:rPr lang="en-US" dirty="0"/>
              <a:t>Non-Whites elsewhere encounter hardship more than the average resident</a:t>
            </a:r>
          </a:p>
          <a:p>
            <a:r>
              <a:rPr lang="en-US" dirty="0"/>
              <a:t>White women elsewhere are also are 3x as likely as White men to have dealt with </a:t>
            </a:r>
            <a:r>
              <a:rPr lang="en-US" i="1" dirty="0"/>
              <a:t>extreme</a:t>
            </a:r>
            <a:r>
              <a:rPr lang="en-US" dirty="0"/>
              <a:t> problems </a:t>
            </a:r>
          </a:p>
          <a:p>
            <a:r>
              <a:rPr lang="en-US" dirty="0"/>
              <a:t>Overall, though, 38% report no hardship and another 34% report only some anxiety.</a:t>
            </a:r>
          </a:p>
        </p:txBody>
      </p:sp>
    </p:spTree>
    <p:extLst>
      <p:ext uri="{BB962C8B-B14F-4D97-AF65-F5344CB8AC3E}">
        <p14:creationId xmlns:p14="http://schemas.microsoft.com/office/powerpoint/2010/main" val="346762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3940"/>
            <a:ext cx="5486399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Hardship experienced by AAPI and Black residents is comparable to the wider population</a:t>
            </a:r>
          </a:p>
          <a:p>
            <a:pPr lvl="1"/>
            <a:r>
              <a:rPr lang="en-US" dirty="0"/>
              <a:t>Though more Blacks experience more extreme problems</a:t>
            </a:r>
          </a:p>
          <a:p>
            <a:pPr lvl="0"/>
            <a:r>
              <a:rPr lang="en-US" dirty="0"/>
              <a:t>Latinos report facing more hardship.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8990A500-7F65-CC4C-74BA-9866C6EDCA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478245"/>
              </p:ext>
            </p:extLst>
          </p:nvPr>
        </p:nvGraphicFramePr>
        <p:xfrm>
          <a:off x="5715000" y="631790"/>
          <a:ext cx="6333231" cy="1600199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4276978584"/>
                    </a:ext>
                  </a:extLst>
                </a:gridCol>
                <a:gridCol w="1451359">
                  <a:extLst>
                    <a:ext uri="{9D8B030D-6E8A-4147-A177-3AD203B41FA5}">
                      <a16:colId xmlns:a16="http://schemas.microsoft.com/office/drawing/2014/main" val="3036034672"/>
                    </a:ext>
                  </a:extLst>
                </a:gridCol>
                <a:gridCol w="799013">
                  <a:extLst>
                    <a:ext uri="{9D8B030D-6E8A-4147-A177-3AD203B41FA5}">
                      <a16:colId xmlns:a16="http://schemas.microsoft.com/office/drawing/2014/main" val="840271492"/>
                    </a:ext>
                  </a:extLst>
                </a:gridCol>
                <a:gridCol w="605568">
                  <a:extLst>
                    <a:ext uri="{9D8B030D-6E8A-4147-A177-3AD203B41FA5}">
                      <a16:colId xmlns:a16="http://schemas.microsoft.com/office/drawing/2014/main" val="4008257329"/>
                    </a:ext>
                  </a:extLst>
                </a:gridCol>
                <a:gridCol w="605568">
                  <a:extLst>
                    <a:ext uri="{9D8B030D-6E8A-4147-A177-3AD203B41FA5}">
                      <a16:colId xmlns:a16="http://schemas.microsoft.com/office/drawing/2014/main" val="3527814830"/>
                    </a:ext>
                  </a:extLst>
                </a:gridCol>
                <a:gridCol w="594354">
                  <a:extLst>
                    <a:ext uri="{9D8B030D-6E8A-4147-A177-3AD203B41FA5}">
                      <a16:colId xmlns:a16="http://schemas.microsoft.com/office/drawing/2014/main" val="594786107"/>
                    </a:ext>
                  </a:extLst>
                </a:gridCol>
                <a:gridCol w="448569">
                  <a:extLst>
                    <a:ext uri="{9D8B030D-6E8A-4147-A177-3AD203B41FA5}">
                      <a16:colId xmlns:a16="http://schemas.microsoft.com/office/drawing/2014/main" val="2917712931"/>
                    </a:ext>
                  </a:extLst>
                </a:gridCol>
              </a:tblGrid>
              <a:tr h="43520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8" marR="4598" marT="459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598" marR="4598" marT="459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149608"/>
                  </a:ext>
                </a:extLst>
              </a:tr>
              <a:tr h="29124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 prices caused hardship this month?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 hardship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01861"/>
                  </a:ext>
                </a:extLst>
              </a:tr>
              <a:tr h="2912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Serious hardship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451343"/>
                  </a:ext>
                </a:extLst>
              </a:tr>
              <a:tr h="2912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hardship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987652"/>
                  </a:ext>
                </a:extLst>
              </a:tr>
              <a:tr h="2912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hardship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4598" marR="4598" marT="459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987677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B67052D9-130E-0BCF-4A74-F1B2247D60F1}"/>
              </a:ext>
            </a:extLst>
          </p:cNvPr>
          <p:cNvSpPr/>
          <p:nvPr/>
        </p:nvSpPr>
        <p:spPr>
          <a:xfrm>
            <a:off x="9780759" y="1066800"/>
            <a:ext cx="624548" cy="866518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BF30C7E-88E9-F49F-CDAA-0653E569FF6A}"/>
              </a:ext>
            </a:extLst>
          </p:cNvPr>
          <p:cNvSpPr/>
          <p:nvPr/>
        </p:nvSpPr>
        <p:spPr>
          <a:xfrm>
            <a:off x="10405307" y="1090071"/>
            <a:ext cx="624548" cy="256918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638" y="2895600"/>
            <a:ext cx="9748724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What Would San Diegans Cut Back 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2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Rectangle 12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0FB64A6-1F5F-419C-9883-C2ECE81BC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640" y="1875381"/>
            <a:ext cx="3163834" cy="3107238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1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Diego County Issues Barometer</a:t>
            </a:r>
            <a:b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Dec. 2022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16171C-73AD-6125-FC80-7A6337DD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05" y="1550464"/>
            <a:ext cx="4267200" cy="15441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4BFB2B-3F8A-07E2-D815-265B57CE65BB}"/>
              </a:ext>
            </a:extLst>
          </p:cNvPr>
          <p:cNvSpPr txBox="1"/>
          <p:nvPr/>
        </p:nvSpPr>
        <p:spPr>
          <a:xfrm>
            <a:off x="4811805" y="3763415"/>
            <a:ext cx="6096000" cy="107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No End in Sight to Spiraling Costs, Paying for Everyday Items Causes Widespread Angst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Faith that Inflation Reduction Act will Work</a:t>
            </a:r>
          </a:p>
        </p:txBody>
      </p:sp>
    </p:spTree>
    <p:extLst>
      <p:ext uri="{BB962C8B-B14F-4D97-AF65-F5344CB8AC3E}">
        <p14:creationId xmlns:p14="http://schemas.microsoft.com/office/powerpoint/2010/main" val="1042398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8229600" cy="5900990"/>
          </a:xfrm>
        </p:spPr>
        <p:txBody>
          <a:bodyPr>
            <a:noAutofit/>
          </a:bodyPr>
          <a:lstStyle/>
          <a:p>
            <a:r>
              <a:rPr lang="en-US" dirty="0"/>
              <a:t>31% would axe eating out or entertainment</a:t>
            </a:r>
          </a:p>
          <a:p>
            <a:pPr lvl="1"/>
            <a:r>
              <a:rPr lang="en-US" dirty="0"/>
              <a:t>Often chosen by highly educated residents who aren’t falling behind</a:t>
            </a:r>
          </a:p>
          <a:p>
            <a:r>
              <a:rPr lang="en-US" dirty="0"/>
              <a:t>1-in-10 would cut back on food or groceries</a:t>
            </a:r>
          </a:p>
          <a:p>
            <a:pPr lvl="1"/>
            <a:r>
              <a:rPr lang="en-US" dirty="0"/>
              <a:t>What those experiencing </a:t>
            </a:r>
            <a:r>
              <a:rPr lang="en-US" i="1" dirty="0"/>
              <a:t>extreme</a:t>
            </a:r>
            <a:r>
              <a:rPr lang="en-US" dirty="0"/>
              <a:t> or </a:t>
            </a:r>
            <a:r>
              <a:rPr lang="en-US" i="1" dirty="0"/>
              <a:t>serious </a:t>
            </a:r>
            <a:r>
              <a:rPr lang="en-US" dirty="0"/>
              <a:t>hardship choose, particularly if they also haven’t attended college</a:t>
            </a:r>
          </a:p>
          <a:p>
            <a:pPr lvl="1"/>
            <a:r>
              <a:rPr lang="en-US" dirty="0"/>
              <a:t>No choice but to cuts the essentials</a:t>
            </a:r>
          </a:p>
          <a:p>
            <a:r>
              <a:rPr lang="en-US" dirty="0"/>
              <a:t>10% would limit travel and vacations</a:t>
            </a:r>
          </a:p>
          <a:p>
            <a:pPr lvl="1"/>
            <a:r>
              <a:rPr lang="en-US" dirty="0"/>
              <a:t>Those facing </a:t>
            </a:r>
            <a:r>
              <a:rPr lang="en-US" i="1" dirty="0"/>
              <a:t>some</a:t>
            </a:r>
            <a:r>
              <a:rPr lang="en-US" dirty="0"/>
              <a:t> or </a:t>
            </a:r>
            <a:r>
              <a:rPr lang="en-US" i="1" dirty="0"/>
              <a:t>no </a:t>
            </a:r>
            <a:r>
              <a:rPr lang="en-US" dirty="0"/>
              <a:t>hardship often give this answer</a:t>
            </a:r>
          </a:p>
          <a:p>
            <a:r>
              <a:rPr lang="en-US" dirty="0"/>
              <a:t>6% would decrease their unnecessary or discretionary spending</a:t>
            </a:r>
          </a:p>
          <a:p>
            <a:pPr lvl="1"/>
            <a:r>
              <a:rPr lang="en-US" dirty="0"/>
              <a:t>Frequent pick of multi-racial residents</a:t>
            </a:r>
          </a:p>
          <a:p>
            <a:r>
              <a:rPr lang="en-US" dirty="0"/>
              <a:t>22% wouldn’t cut back on anything</a:t>
            </a:r>
          </a:p>
          <a:p>
            <a:pPr lvl="1"/>
            <a:r>
              <a:rPr lang="en-US" dirty="0"/>
              <a:t>Tend to be those who avoided hardship…</a:t>
            </a:r>
          </a:p>
          <a:p>
            <a:pPr lvl="2"/>
            <a:r>
              <a:rPr lang="en-US" dirty="0"/>
              <a:t>Nothing they </a:t>
            </a:r>
            <a:r>
              <a:rPr lang="en-US" i="1" dirty="0"/>
              <a:t>need</a:t>
            </a:r>
            <a:r>
              <a:rPr lang="en-US" dirty="0"/>
              <a:t> to cut back on</a:t>
            </a:r>
          </a:p>
          <a:p>
            <a:pPr lvl="1"/>
            <a:r>
              <a:rPr lang="en-US" b="1" dirty="0"/>
              <a:t>Or </a:t>
            </a:r>
            <a:r>
              <a:rPr lang="en-US" dirty="0"/>
              <a:t>those dealing with </a:t>
            </a:r>
            <a:r>
              <a:rPr lang="en-US" i="1" dirty="0"/>
              <a:t>extreme</a:t>
            </a:r>
            <a:r>
              <a:rPr lang="en-US" dirty="0"/>
              <a:t> hardship</a:t>
            </a:r>
          </a:p>
          <a:p>
            <a:pPr lvl="2"/>
            <a:r>
              <a:rPr lang="en-US" dirty="0"/>
              <a:t>They’ve already cut back in every possible area</a:t>
            </a:r>
          </a:p>
          <a:p>
            <a:pPr lvl="1"/>
            <a:r>
              <a:rPr lang="en-US" dirty="0"/>
              <a:t>HHs in the middle will find something to cut.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Cutting Expenses is a Reality for Many</a:t>
            </a:r>
            <a:endParaRPr 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8407F950-9749-EBDC-7258-9147CF8B14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633733"/>
              </p:ext>
            </p:extLst>
          </p:nvPr>
        </p:nvGraphicFramePr>
        <p:xfrm>
          <a:off x="8305800" y="723900"/>
          <a:ext cx="3430772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Arrow: Down 5">
            <a:extLst>
              <a:ext uri="{FF2B5EF4-FFF2-40B4-BE49-F238E27FC236}">
                <a16:creationId xmlns:a16="http://schemas.microsoft.com/office/drawing/2014/main" id="{20B1A697-B8F6-856D-00F0-6BEE66F85CA7}"/>
              </a:ext>
            </a:extLst>
          </p:cNvPr>
          <p:cNvSpPr/>
          <p:nvPr/>
        </p:nvSpPr>
        <p:spPr>
          <a:xfrm rot="3530019">
            <a:off x="11067863" y="957872"/>
            <a:ext cx="331011" cy="449119"/>
          </a:xfrm>
          <a:prstGeom prst="downArrow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062926B-9088-18C9-CEA3-9F6014C35592}"/>
              </a:ext>
            </a:extLst>
          </p:cNvPr>
          <p:cNvSpPr/>
          <p:nvPr/>
        </p:nvSpPr>
        <p:spPr>
          <a:xfrm rot="3530019">
            <a:off x="10906980" y="1416403"/>
            <a:ext cx="331011" cy="449119"/>
          </a:xfrm>
          <a:prstGeom prst="downArrow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0FF3B92-27E0-E413-5ED0-5ACA5FCCB970}"/>
              </a:ext>
            </a:extLst>
          </p:cNvPr>
          <p:cNvSpPr/>
          <p:nvPr/>
        </p:nvSpPr>
        <p:spPr>
          <a:xfrm rot="3530019">
            <a:off x="10849481" y="1766346"/>
            <a:ext cx="331011" cy="449119"/>
          </a:xfrm>
          <a:prstGeom prst="downArrow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62EF1A96-B716-D486-C053-6342588A7DDB}"/>
              </a:ext>
            </a:extLst>
          </p:cNvPr>
          <p:cNvSpPr/>
          <p:nvPr/>
        </p:nvSpPr>
        <p:spPr>
          <a:xfrm rot="3530019">
            <a:off x="10713980" y="4992479"/>
            <a:ext cx="331011" cy="449119"/>
          </a:xfrm>
          <a:prstGeom prst="downArrow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7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  <p:bldP spid="7" grpId="1" animBg="1"/>
      <p:bldP spid="7" grpId="2" animBg="1"/>
      <p:bldP spid="8" grpId="0" animBg="1"/>
      <p:bldP spid="8" grpId="1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5029199" cy="23195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Members of the ethnic communities would generally cut the same things in order to make ends meet.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981F5E9D-1802-BB29-AB5B-A315E3476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9554882"/>
              </p:ext>
            </p:extLst>
          </p:nvPr>
        </p:nvGraphicFramePr>
        <p:xfrm>
          <a:off x="5246940" y="631790"/>
          <a:ext cx="6809394" cy="3429001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41934130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8504249"/>
                    </a:ext>
                  </a:extLst>
                </a:gridCol>
                <a:gridCol w="762521">
                  <a:extLst>
                    <a:ext uri="{9D8B030D-6E8A-4147-A177-3AD203B41FA5}">
                      <a16:colId xmlns:a16="http://schemas.microsoft.com/office/drawing/2014/main" val="1456567337"/>
                    </a:ext>
                  </a:extLst>
                </a:gridCol>
                <a:gridCol w="682837">
                  <a:extLst>
                    <a:ext uri="{9D8B030D-6E8A-4147-A177-3AD203B41FA5}">
                      <a16:colId xmlns:a16="http://schemas.microsoft.com/office/drawing/2014/main" val="4171416003"/>
                    </a:ext>
                  </a:extLst>
                </a:gridCol>
                <a:gridCol w="682837">
                  <a:extLst>
                    <a:ext uri="{9D8B030D-6E8A-4147-A177-3AD203B41FA5}">
                      <a16:colId xmlns:a16="http://schemas.microsoft.com/office/drawing/2014/main" val="279308081"/>
                    </a:ext>
                  </a:extLst>
                </a:gridCol>
                <a:gridCol w="670193">
                  <a:extLst>
                    <a:ext uri="{9D8B030D-6E8A-4147-A177-3AD203B41FA5}">
                      <a16:colId xmlns:a16="http://schemas.microsoft.com/office/drawing/2014/main" val="447995472"/>
                    </a:ext>
                  </a:extLst>
                </a:gridCol>
                <a:gridCol w="505806">
                  <a:extLst>
                    <a:ext uri="{9D8B030D-6E8A-4147-A177-3AD203B41FA5}">
                      <a16:colId xmlns:a16="http://schemas.microsoft.com/office/drawing/2014/main" val="2239525960"/>
                    </a:ext>
                  </a:extLst>
                </a:gridCol>
              </a:tblGrid>
              <a:tr h="21383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18" marR="1318" marT="131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1318" marR="1318" marT="131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921270"/>
                  </a:ext>
                </a:extLst>
              </a:tr>
              <a:tr h="426253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US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 thing                        to cut back on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Eating out/                 Entertainment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028204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and groceries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786480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Travel/Vacations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725328"/>
                  </a:ext>
                </a:extLst>
              </a:tr>
              <a:tr h="426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Unnecessary/   Discretionary spending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003615"/>
                  </a:ext>
                </a:extLst>
              </a:tr>
              <a:tr h="426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Cable/                  Subscription services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27638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620282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90489"/>
                  </a:ext>
                </a:extLst>
              </a:tr>
              <a:tr h="22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 and rental costs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526964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256309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273685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Nothing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956139"/>
                  </a:ext>
                </a:extLst>
              </a:tr>
              <a:tr h="213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Unsure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318" marR="1318" marT="13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057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40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038" y="2895600"/>
            <a:ext cx="10205924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The Inflation Reduction Act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33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1100390"/>
          </a:xfrm>
        </p:spPr>
        <p:txBody>
          <a:bodyPr>
            <a:noAutofit/>
          </a:bodyPr>
          <a:lstStyle/>
          <a:p>
            <a:r>
              <a:rPr lang="en-US" dirty="0"/>
              <a:t>1/3 think the Act will fail and 26% </a:t>
            </a:r>
            <a:r>
              <a:rPr lang="en-US" i="1" dirty="0"/>
              <a:t>strongly </a:t>
            </a:r>
            <a:r>
              <a:rPr lang="en-US" dirty="0"/>
              <a:t>believe this</a:t>
            </a:r>
          </a:p>
          <a:p>
            <a:r>
              <a:rPr lang="en-US" dirty="0"/>
              <a:t>27% predict it will only produce mixed results and 19% are unsure what it will do</a:t>
            </a:r>
          </a:p>
          <a:p>
            <a:r>
              <a:rPr lang="en-US" dirty="0"/>
              <a:t>Just 22% think the legislation will succeed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6-in-10 Residents Have Doubts</a:t>
            </a:r>
            <a:endParaRPr 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A420FB19-A97D-EB1E-E770-77C2DC754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4697350"/>
              </p:ext>
            </p:extLst>
          </p:nvPr>
        </p:nvGraphicFramePr>
        <p:xfrm>
          <a:off x="533400" y="1676400"/>
          <a:ext cx="10934700" cy="140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CA13818-B937-48E9-31ED-107685A8AA8D}"/>
              </a:ext>
            </a:extLst>
          </p:cNvPr>
          <p:cNvSpPr txBox="1"/>
          <p:nvPr/>
        </p:nvSpPr>
        <p:spPr>
          <a:xfrm>
            <a:off x="4133850" y="1711905"/>
            <a:ext cx="3733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kumimoji="0" lang="en-US" sz="1200" b="1" i="0" u="none" strike="noStrike" kern="1200" cap="all" spc="12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INFLATION REDUCTION ACT Predictions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4A4701-07A4-8D77-1A31-748F41D08995}"/>
              </a:ext>
            </a:extLst>
          </p:cNvPr>
          <p:cNvSpPr txBox="1">
            <a:spLocks/>
          </p:cNvSpPr>
          <p:nvPr/>
        </p:nvSpPr>
        <p:spPr>
          <a:xfrm>
            <a:off x="76200" y="3034160"/>
            <a:ext cx="6400800" cy="3366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GOP voters dismiss the IRA</a:t>
            </a:r>
          </a:p>
          <a:p>
            <a:pPr lvl="1"/>
            <a:r>
              <a:rPr lang="en-US" dirty="0"/>
              <a:t>But even few Democrats are convinced it will work</a:t>
            </a:r>
          </a:p>
          <a:p>
            <a:r>
              <a:rPr lang="en-US" dirty="0"/>
              <a:t>Those experiencing hardship are a bit more hopeful, but with weak optimism</a:t>
            </a:r>
          </a:p>
          <a:p>
            <a:r>
              <a:rPr lang="en-US" dirty="0"/>
              <a:t>The Act struggles among those who think the cost of living is the most important issue</a:t>
            </a:r>
          </a:p>
          <a:p>
            <a:r>
              <a:rPr lang="en-US" dirty="0"/>
              <a:t>Residents who are falling behind are also skeptics</a:t>
            </a:r>
          </a:p>
          <a:p>
            <a:pPr lvl="1"/>
            <a:r>
              <a:rPr lang="en-US" dirty="0"/>
              <a:t>IRA has no traction among those it promises to help most.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88367A-33E5-86C5-4B88-9FCA96F6A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430" y="3117095"/>
            <a:ext cx="5342970" cy="311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67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5225003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African Americans are less negative about the Act than any other racial/ethnic group</a:t>
            </a:r>
          </a:p>
          <a:p>
            <a:pPr lvl="1"/>
            <a:r>
              <a:rPr lang="en-US" dirty="0"/>
              <a:t>They express more mixed views or uncertainty about it</a:t>
            </a:r>
          </a:p>
          <a:p>
            <a:r>
              <a:rPr lang="en-US" dirty="0"/>
              <a:t>Asians are more negative than Blacks</a:t>
            </a:r>
          </a:p>
          <a:p>
            <a:pPr lvl="1"/>
            <a:r>
              <a:rPr lang="en-US" dirty="0"/>
              <a:t>But they are less positive about the IRA than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1EEB27C9-1E4B-115A-031E-445B1A005C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290363"/>
              </p:ext>
            </p:extLst>
          </p:nvPr>
        </p:nvGraphicFramePr>
        <p:xfrm>
          <a:off x="5410200" y="631790"/>
          <a:ext cx="6596604" cy="17526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51086451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254326816"/>
                    </a:ext>
                  </a:extLst>
                </a:gridCol>
                <a:gridCol w="705367">
                  <a:extLst>
                    <a:ext uri="{9D8B030D-6E8A-4147-A177-3AD203B41FA5}">
                      <a16:colId xmlns:a16="http://schemas.microsoft.com/office/drawing/2014/main" val="510545215"/>
                    </a:ext>
                  </a:extLst>
                </a:gridCol>
                <a:gridCol w="661496">
                  <a:extLst>
                    <a:ext uri="{9D8B030D-6E8A-4147-A177-3AD203B41FA5}">
                      <a16:colId xmlns:a16="http://schemas.microsoft.com/office/drawing/2014/main" val="279788395"/>
                    </a:ext>
                  </a:extLst>
                </a:gridCol>
                <a:gridCol w="661496">
                  <a:extLst>
                    <a:ext uri="{9D8B030D-6E8A-4147-A177-3AD203B41FA5}">
                      <a16:colId xmlns:a16="http://schemas.microsoft.com/office/drawing/2014/main" val="463411762"/>
                    </a:ext>
                  </a:extLst>
                </a:gridCol>
                <a:gridCol w="649248">
                  <a:extLst>
                    <a:ext uri="{9D8B030D-6E8A-4147-A177-3AD203B41FA5}">
                      <a16:colId xmlns:a16="http://schemas.microsoft.com/office/drawing/2014/main" val="927734580"/>
                    </a:ext>
                  </a:extLst>
                </a:gridCol>
                <a:gridCol w="489997">
                  <a:extLst>
                    <a:ext uri="{9D8B030D-6E8A-4147-A177-3AD203B41FA5}">
                      <a16:colId xmlns:a16="http://schemas.microsoft.com/office/drawing/2014/main" val="2985121279"/>
                    </a:ext>
                  </a:extLst>
                </a:gridCol>
              </a:tblGrid>
              <a:tr h="27857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05" marR="4605" marT="460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605" marR="4605" marT="460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485466"/>
                  </a:ext>
                </a:extLst>
              </a:tr>
              <a:tr h="25431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3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Inflation Reduction Act perceptions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Fail, strongly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592644"/>
                  </a:ext>
                </a:extLst>
              </a:tr>
              <a:tr h="2911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Fail, somewhat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134033"/>
                  </a:ext>
                </a:extLst>
              </a:tr>
              <a:tr h="329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Mixed results/Unsure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93550"/>
                  </a:ext>
                </a:extLst>
              </a:tr>
              <a:tr h="320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Succeed, somewhat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810757"/>
                  </a:ext>
                </a:extLst>
              </a:tr>
              <a:tr h="2785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Succeed, strongly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4605" marR="4605" marT="460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662204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01F7CC79-B59C-FF02-31DA-4A0C043C2DEB}"/>
              </a:ext>
            </a:extLst>
          </p:cNvPr>
          <p:cNvSpPr/>
          <p:nvPr/>
        </p:nvSpPr>
        <p:spPr>
          <a:xfrm>
            <a:off x="10208868" y="910458"/>
            <a:ext cx="624548" cy="541215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962BE4-800C-AFCC-A15E-C880BE33EBC6}"/>
              </a:ext>
            </a:extLst>
          </p:cNvPr>
          <p:cNvSpPr/>
          <p:nvPr/>
        </p:nvSpPr>
        <p:spPr>
          <a:xfrm>
            <a:off x="10219853" y="1446933"/>
            <a:ext cx="624548" cy="305502"/>
          </a:xfrm>
          <a:prstGeom prst="ellipse">
            <a:avLst/>
          </a:prstGeom>
          <a:noFill/>
          <a:ln>
            <a:solidFill>
              <a:srgbClr val="403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6181E9-8C96-7056-9EBD-3A101E1BAD9D}"/>
              </a:ext>
            </a:extLst>
          </p:cNvPr>
          <p:cNvSpPr txBox="1">
            <a:spLocks/>
          </p:cNvSpPr>
          <p:nvPr/>
        </p:nvSpPr>
        <p:spPr>
          <a:xfrm>
            <a:off x="96414" y="2956872"/>
            <a:ext cx="11854404" cy="1405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Two-thirds express mixed or uncertain views</a:t>
            </a:r>
          </a:p>
          <a:p>
            <a:r>
              <a:rPr lang="en-US" dirty="0"/>
              <a:t>Opinions among the AAPI and Latino communities reflect those of all San Diegans.</a:t>
            </a:r>
          </a:p>
        </p:txBody>
      </p:sp>
    </p:spTree>
    <p:extLst>
      <p:ext uri="{BB962C8B-B14F-4D97-AF65-F5344CB8AC3E}">
        <p14:creationId xmlns:p14="http://schemas.microsoft.com/office/powerpoint/2010/main" val="200884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146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BF6998-A2D4-4A04-8E52-9F2DC4A1354B}"/>
              </a:ext>
            </a:extLst>
          </p:cNvPr>
          <p:cNvSpPr/>
          <p:nvPr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0BCC41-0F5E-4F14-8242-C1A58CD9EA5E}"/>
              </a:ext>
            </a:extLst>
          </p:cNvPr>
          <p:cNvSpPr/>
          <p:nvPr/>
        </p:nvSpPr>
        <p:spPr>
          <a:xfrm>
            <a:off x="9608132" y="2283722"/>
            <a:ext cx="2119736" cy="213214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A4816A0-0064-47E3-92D4-6C7FA0CD8E5F}"/>
              </a:ext>
            </a:extLst>
          </p:cNvPr>
          <p:cNvSpPr txBox="1">
            <a:spLocks/>
          </p:cNvSpPr>
          <p:nvPr/>
        </p:nvSpPr>
        <p:spPr>
          <a:xfrm>
            <a:off x="0" y="377990"/>
            <a:ext cx="7570418" cy="6251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Opinion · Public Policy · Organizations · Campaigns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1987 – Founded in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1988 – Phonecenters established in Riverside, CA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1990 – Phonecenters established in Reno, NV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1992 – Predictive dialing installed to double interviewing capacity;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1993 – "The Edge" newsletter launches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1998 – Qualitative focus groups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2003 – KPBS/Competitive Edge Research Poll and annual Super Bowl poll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2004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2005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2006 – SDIPR/CERC Opinion Barometer launched; Ballot measures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2008 – CERC calls San Diego Mayor’s race; Convenes post-election summit @ USD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2009 – Interviewer effects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2010 – Web-based interviewing and custom panels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2012 – Dial-testing introduced;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2013 – CERC calls San Diego Mayor’s race; Business Forecast survey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2014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2016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– Phonecenter established in El Paso, TX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2018 – CERC calls CA Governor’s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 – Ballot measure wording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 – Incumbent viability paper accepted for presentation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latin typeface="Calibri"/>
              </a:rPr>
              <a:t>2022 – San Diego County Issues Barometer launched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John Nienstedt,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President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SBA Entrepreneurial Success Award (2000)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Pollster of the year (x7)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Rachel Lawler,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Analyst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Ronald Zavala: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Operations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Iwu: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Assistant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08712E-A378-4D24-88F0-5157BED7D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460" y="2696887"/>
            <a:ext cx="1647085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2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Page | </a:t>
            </a:r>
            <a:fld id="{C285602A-04E9-4056-BEF7-4A72165C298E}" type="slidenum">
              <a:rPr lang="en-US">
                <a:solidFill>
                  <a:prstClr val="white"/>
                </a:solidFill>
                <a:latin typeface="Calibri"/>
              </a:rPr>
              <a:pPr>
                <a:defRPr/>
              </a:pPr>
              <a:t>3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952" y="45050"/>
            <a:ext cx="8981848" cy="586740"/>
          </a:xfrm>
        </p:spPr>
        <p:txBody>
          <a:bodyPr>
            <a:noAutofit/>
          </a:bodyPr>
          <a:lstStyle/>
          <a:p>
            <a:r>
              <a:rPr lang="en-US" dirty="0"/>
              <a:t>Summary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99D648-8F97-4C0C-A5B8-923543BFF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99160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/>
              <a:t>Research Objective:	</a:t>
            </a:r>
            <a:r>
              <a:rPr lang="en-US" sz="1400" dirty="0"/>
              <a:t>	1) Document trends in civic mood and important issues</a:t>
            </a:r>
          </a:p>
          <a:p>
            <a:pPr>
              <a:buNone/>
            </a:pPr>
            <a:r>
              <a:rPr lang="en-US" sz="1400" dirty="0"/>
              <a:t>				2) Explore cost of living issues</a:t>
            </a:r>
          </a:p>
          <a:p>
            <a:pPr>
              <a:buNone/>
            </a:pPr>
            <a:r>
              <a:rPr lang="en-US" sz="1400" b="1" dirty="0"/>
              <a:t>Sample Size:</a:t>
            </a:r>
            <a:r>
              <a:rPr lang="en-US" sz="1400" dirty="0"/>
              <a:t>		n=504</a:t>
            </a:r>
          </a:p>
          <a:p>
            <a:pPr>
              <a:buNone/>
            </a:pPr>
            <a:r>
              <a:rPr lang="en-US" sz="1400" b="1" dirty="0"/>
              <a:t>Margin of Sampling Error:</a:t>
            </a:r>
            <a:r>
              <a:rPr lang="en-US" sz="1400" dirty="0"/>
              <a:t>	± 4.4%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Confidence Level:</a:t>
            </a:r>
            <a:r>
              <a:rPr lang="en-US" sz="1400" dirty="0"/>
              <a:t>		95%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Sample Methodology:		</a:t>
            </a:r>
            <a:r>
              <a:rPr lang="en-US" sz="1400" dirty="0"/>
              <a:t>Simple random sampling from listed sample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Jurisdiction:</a:t>
            </a:r>
            <a:r>
              <a:rPr lang="en-US" sz="1400" dirty="0"/>
              <a:t>			San Diego County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Eligibility:	</a:t>
            </a:r>
            <a:r>
              <a:rPr lang="en-US" sz="1400" dirty="0"/>
              <a:t>		Adult residents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Interview Methods:</a:t>
            </a:r>
            <a:r>
              <a:rPr lang="en-US" sz="1400" dirty="0"/>
              <a:t>		Telephone (including cell phones), e-mail push-to-web, text push-to-web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Field Dates:</a:t>
            </a:r>
            <a:r>
              <a:rPr lang="en-US" sz="1400" dirty="0"/>
              <a:t>			December 1-6, 2022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Field Facility:</a:t>
            </a:r>
            <a:r>
              <a:rPr lang="en-US" sz="1400" dirty="0"/>
              <a:t>		Competitive Edge Research, El Paso TX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Project Director:</a:t>
            </a:r>
            <a:r>
              <a:rPr lang="en-US" sz="1400" dirty="0"/>
              <a:t>		John Nienstedt, Sr.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Research Analyst:		</a:t>
            </a:r>
            <a:r>
              <a:rPr lang="en-US" sz="1400" dirty="0"/>
              <a:t>Rachel Lawler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Research Assistant:</a:t>
            </a:r>
            <a:r>
              <a:rPr lang="en-US" sz="1400" dirty="0"/>
              <a:t>		James Iwu</a:t>
            </a:r>
          </a:p>
          <a:p>
            <a:pPr marL="633413" indent="-633413">
              <a:lnSpc>
                <a:spcPct val="110000"/>
              </a:lnSpc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124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F384DD1-BC40-2B6B-C4FC-6B170F79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It’s a Big, Diverse County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F9844B-8AF2-E934-6782-C81926F6C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817908"/>
            <a:ext cx="5284530" cy="5485571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D8FFB7-5455-2C3E-8BA6-A47494790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59989"/>
            <a:ext cx="6248400" cy="4148390"/>
          </a:xfrm>
        </p:spPr>
        <p:txBody>
          <a:bodyPr>
            <a:noAutofit/>
          </a:bodyPr>
          <a:lstStyle/>
          <a:p>
            <a:r>
              <a:rPr lang="en-US" dirty="0"/>
              <a:t>White non-Hispanic residents are more numerous north of I-8</a:t>
            </a:r>
          </a:p>
          <a:p>
            <a:r>
              <a:rPr lang="en-US" dirty="0"/>
              <a:t>Hispanics more often reside south of the 8 and south of SR-94</a:t>
            </a:r>
          </a:p>
          <a:p>
            <a:r>
              <a:rPr lang="en-US" dirty="0"/>
              <a:t>African American residents are also south of the 8</a:t>
            </a:r>
          </a:p>
          <a:p>
            <a:r>
              <a:rPr lang="en-US" dirty="0"/>
              <a:t>Asian residents cluster along the I-15 corridor, more so in northern San Diego.</a:t>
            </a:r>
          </a:p>
        </p:txBody>
      </p:sp>
    </p:spTree>
    <p:extLst>
      <p:ext uri="{BB962C8B-B14F-4D97-AF65-F5344CB8AC3E}">
        <p14:creationId xmlns:p14="http://schemas.microsoft.com/office/powerpoint/2010/main" val="367102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Trends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03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4148390"/>
          </a:xfrm>
        </p:spPr>
        <p:txBody>
          <a:bodyPr>
            <a:noAutofit/>
          </a:bodyPr>
          <a:lstStyle/>
          <a:p>
            <a:r>
              <a:rPr lang="en-US" dirty="0"/>
              <a:t>35% say things are going well, but very few are enthusiastic</a:t>
            </a:r>
          </a:p>
          <a:p>
            <a:r>
              <a:rPr lang="en-US" dirty="0"/>
              <a:t>That’s balanced by the residents who the county is on the wrong track</a:t>
            </a:r>
          </a:p>
          <a:p>
            <a:r>
              <a:rPr lang="en-US" dirty="0"/>
              <a:t>More residents are describing things as “mixed”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050"/>
            <a:ext cx="105156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County’s Mood is Hazy and Tentative</a:t>
            </a:r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402C420F-0550-16F9-F053-1A7535B927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989142"/>
              </p:ext>
            </p:extLst>
          </p:nvPr>
        </p:nvGraphicFramePr>
        <p:xfrm>
          <a:off x="552450" y="1800504"/>
          <a:ext cx="10934700" cy="213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F1769F-3EAC-9629-2D7E-4EC169E91A35}"/>
              </a:ext>
            </a:extLst>
          </p:cNvPr>
          <p:cNvSpPr txBox="1">
            <a:spLocks/>
          </p:cNvSpPr>
          <p:nvPr/>
        </p:nvSpPr>
        <p:spPr>
          <a:xfrm>
            <a:off x="76200" y="4007225"/>
            <a:ext cx="11887200" cy="2209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Mood is mainly a political thing</a:t>
            </a:r>
          </a:p>
          <a:p>
            <a:r>
              <a:rPr lang="en-US" dirty="0"/>
              <a:t>Democrats avoided the “red wave” so remain the most upbeat</a:t>
            </a:r>
          </a:p>
          <a:p>
            <a:r>
              <a:rPr lang="en-US" dirty="0"/>
              <a:t>Republicans remain very upset</a:t>
            </a:r>
          </a:p>
          <a:p>
            <a:r>
              <a:rPr lang="en-US" dirty="0"/>
              <a:t>Nonpartisans, minor party voters, and non-registrants living between SR-54 and SR-94 are agitated</a:t>
            </a:r>
          </a:p>
          <a:p>
            <a:pPr lvl="1"/>
            <a:r>
              <a:rPr lang="en-US" dirty="0"/>
              <a:t>Much more so than their counterparts elsewhere</a:t>
            </a:r>
          </a:p>
          <a:p>
            <a:pPr lvl="1"/>
            <a:r>
              <a:rPr lang="en-US" dirty="0"/>
              <a:t>Suggests a niche problem here among non-Democrats.</a:t>
            </a:r>
          </a:p>
        </p:txBody>
      </p:sp>
    </p:spTree>
    <p:extLst>
      <p:ext uri="{BB962C8B-B14F-4D97-AF65-F5344CB8AC3E}">
        <p14:creationId xmlns:p14="http://schemas.microsoft.com/office/powerpoint/2010/main" val="184584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201400" cy="4148390"/>
          </a:xfrm>
        </p:spPr>
        <p:txBody>
          <a:bodyPr>
            <a:noAutofit/>
          </a:bodyPr>
          <a:lstStyle/>
          <a:p>
            <a:r>
              <a:rPr lang="en-US" dirty="0"/>
              <a:t>Top issue for 33% – huge for an open-ended question -- and up from September</a:t>
            </a:r>
          </a:p>
          <a:p>
            <a:pPr lvl="1"/>
            <a:r>
              <a:rPr lang="en-US" dirty="0"/>
              <a:t>Is that a seasonal effect?</a:t>
            </a:r>
          </a:p>
          <a:p>
            <a:pPr lvl="1"/>
            <a:r>
              <a:rPr lang="en-US" dirty="0"/>
              <a:t>Out-performs economic issues</a:t>
            </a:r>
          </a:p>
          <a:p>
            <a:pPr lvl="1"/>
            <a:r>
              <a:rPr lang="en-US" dirty="0"/>
              <a:t>Big focus in La Mesa, Allied Gardens, Tierrasanta, SDSU area, and unincorporated communities</a:t>
            </a:r>
          </a:p>
          <a:p>
            <a:r>
              <a:rPr lang="en-US" dirty="0"/>
              <a:t>The attention on housing affordability has cooled</a:t>
            </a:r>
          </a:p>
          <a:p>
            <a:pPr lvl="1"/>
            <a:r>
              <a:rPr lang="en-US" dirty="0"/>
              <a:t>But those north of SR-78 are twice as sensitive about it</a:t>
            </a:r>
          </a:p>
          <a:p>
            <a:r>
              <a:rPr lang="en-US" dirty="0"/>
              <a:t>Cost of living is at 10% and also a bigger concern in the county’s northern reaches</a:t>
            </a:r>
          </a:p>
          <a:p>
            <a:r>
              <a:rPr lang="en-US" dirty="0"/>
              <a:t>Crime has become more important</a:t>
            </a:r>
          </a:p>
          <a:p>
            <a:r>
              <a:rPr lang="en-US" dirty="0"/>
              <a:t>Housing availability is at 4% </a:t>
            </a:r>
          </a:p>
          <a:p>
            <a:r>
              <a:rPr lang="en-US" dirty="0"/>
              <a:t>Gas prices have fallen off residents’ radar.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050"/>
            <a:ext cx="105156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Homelessness Far Outpaces Other Concerns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F07375-D890-3389-A76C-D5071B88A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2971800"/>
            <a:ext cx="4669941" cy="13961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940521-F5D3-78AE-0AC3-FC4AC7C86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237952"/>
            <a:ext cx="11201400" cy="234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0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201400" cy="41483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Opinions of the County’s direction among the AAPI, Black, and Latino communities are comparable to those of Whites</a:t>
            </a:r>
          </a:p>
          <a:p>
            <a:pPr lvl="0"/>
            <a:r>
              <a:rPr lang="en-US" dirty="0"/>
              <a:t>All ethnic communities regard homelessness as a top issue</a:t>
            </a:r>
          </a:p>
          <a:p>
            <a:pPr lvl="0"/>
            <a:r>
              <a:rPr lang="en-US" dirty="0"/>
              <a:t>AAPI residents emphasize housing availability more often</a:t>
            </a:r>
          </a:p>
          <a:p>
            <a:pPr lvl="0"/>
            <a:r>
              <a:rPr lang="en-US" dirty="0"/>
              <a:t>African Americans are more apt to see the cost of living as the most important issue</a:t>
            </a:r>
          </a:p>
          <a:p>
            <a:pPr lvl="0"/>
            <a:r>
              <a:rPr lang="en-US" dirty="0"/>
              <a:t>Crime is more top-of-mind for Latinos, while housing availability is less so.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050"/>
            <a:ext cx="105156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Mood and Issues Among Communities of Color</a:t>
            </a:r>
          </a:p>
        </p:txBody>
      </p:sp>
    </p:spTree>
    <p:extLst>
      <p:ext uri="{BB962C8B-B14F-4D97-AF65-F5344CB8AC3E}">
        <p14:creationId xmlns:p14="http://schemas.microsoft.com/office/powerpoint/2010/main" val="159623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The Cost of Living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54033</TotalTime>
  <Words>2545</Words>
  <Application>Microsoft Office PowerPoint</Application>
  <PresentationFormat>Widescreen</PresentationFormat>
  <Paragraphs>490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Custom Design</vt:lpstr>
      <vt:lpstr>1_Custom Design</vt:lpstr>
      <vt:lpstr>PowerPoint Presentation</vt:lpstr>
      <vt:lpstr>San Diego County Issues Barometer  Dec. 2022</vt:lpstr>
      <vt:lpstr>Summary</vt:lpstr>
      <vt:lpstr>It’s a Big, Diverse County</vt:lpstr>
      <vt:lpstr>Trends</vt:lpstr>
      <vt:lpstr>The County’s Mood is Hazy and Tentative</vt:lpstr>
      <vt:lpstr>Homelessness Far Outpaces Other Concerns</vt:lpstr>
      <vt:lpstr>Mood and Issues Among Communities of Color</vt:lpstr>
      <vt:lpstr>The Cost of Living</vt:lpstr>
      <vt:lpstr>San Diego is World’s 17th Most Expensive City</vt:lpstr>
      <vt:lpstr>Almost 2/3 Say Their Income is Falling Behind</vt:lpstr>
      <vt:lpstr>A Closer Look at Our Ethnic Communities</vt:lpstr>
      <vt:lpstr>Predictions for San Diego’s  Cost of Living</vt:lpstr>
      <vt:lpstr>Residents Agree Costs are Not Likely to Slow </vt:lpstr>
      <vt:lpstr>A Closer Look at Our Ethnic Communities</vt:lpstr>
      <vt:lpstr>Are the Prices of Everyday Items Causing Financial Hardship?</vt:lpstr>
      <vt:lpstr>Nearly 2/3 Have Faced Recent Hardship</vt:lpstr>
      <vt:lpstr>A Closer Look at Our Ethnic Communities</vt:lpstr>
      <vt:lpstr>What Would San Diegans Cut Back On?</vt:lpstr>
      <vt:lpstr>Cutting Expenses is a Reality for Many</vt:lpstr>
      <vt:lpstr>A Closer Look at Our Ethnic Communities</vt:lpstr>
      <vt:lpstr>The Inflation Reduction Act</vt:lpstr>
      <vt:lpstr>6-in-10 Residents Have Doubts</vt:lpstr>
      <vt:lpstr>A Closer Look at Our Ethnic Communities</vt:lpstr>
      <vt:lpstr>Thank You!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Iwu</dc:creator>
  <cp:lastModifiedBy>John Nienstedt</cp:lastModifiedBy>
  <cp:revision>874</cp:revision>
  <dcterms:created xsi:type="dcterms:W3CDTF">2021-01-07T20:53:58Z</dcterms:created>
  <dcterms:modified xsi:type="dcterms:W3CDTF">2022-12-21T19:06:34Z</dcterms:modified>
</cp:coreProperties>
</file>